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80" r:id="rId6"/>
    <p:sldId id="263" r:id="rId7"/>
    <p:sldId id="264" r:id="rId8"/>
    <p:sldId id="267" r:id="rId9"/>
    <p:sldId id="268" r:id="rId10"/>
    <p:sldId id="286" r:id="rId11"/>
    <p:sldId id="272" r:id="rId12"/>
    <p:sldId id="269" r:id="rId13"/>
    <p:sldId id="285" r:id="rId14"/>
    <p:sldId id="288" r:id="rId15"/>
    <p:sldId id="278" r:id="rId16"/>
    <p:sldId id="279" r:id="rId17"/>
  </p:sldIdLst>
  <p:sldSz cx="18288000" cy="10287000"/>
  <p:notesSz cx="7010400" cy="9296400"/>
  <p:embeddedFontLst>
    <p:embeddedFont>
      <p:font typeface="Josefin Sans Regular" charset="0"/>
      <p:regular r:id="rId19"/>
    </p:embeddedFont>
    <p:embeddedFont>
      <p:font typeface="Open Sans Extra Bold" charset="0"/>
      <p:regular r:id="rId20"/>
    </p:embeddedFont>
    <p:embeddedFont>
      <p:font typeface="Calibri" pitchFamily="34" charset="0"/>
      <p:regular r:id="rId21"/>
      <p:bold r:id="rId22"/>
      <p:italic r:id="rId23"/>
      <p:boldItalic r:id="rId24"/>
    </p:embeddedFont>
    <p:embeddedFont>
      <p:font typeface="Arimo" charset="0"/>
      <p:regular r:id="rId25"/>
    </p:embeddedFont>
    <p:embeddedFont>
      <p:font typeface="Josefin Sans Bold"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B59"/>
    <a:srgbClr val="9BBB59"/>
    <a:srgbClr val="8EB149"/>
    <a:srgbClr val="B0CA7C"/>
    <a:srgbClr val="578200"/>
    <a:srgbClr val="ACC777"/>
    <a:srgbClr val="669900"/>
    <a:srgbClr val="99CC00"/>
    <a:srgbClr val="BEFF05"/>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990"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92.168.44.148\costing\PANCOST\Board%20Meeting\303th%20BM%20Q4%20FY%2022-23%20V1\Analyst\Copy%20of%20TNP_Comparative%20Shareholding%20Pattern%2030.9.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192.168.44.148\costing\PANCOST\Board%20Meeting\296th%20BM%20Q1%20FY%202022-23\Analyst\Investor%20Presentation%20Charts%20-%202022.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192.168.44.148\costing\PANCOST\Board%20Meeting\295th%20BM%2020%20May%202022\Analyst\Investor%20Presentation%20Charts%20-%202022.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192.168.44.148\costing\PANCOST\Board%20Meeting\303th%20BM%20Q4%20FY%2022-23%20V1\Analyst\Analyst%20Presentation%20Data.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192.168.44.148\costing\PANCOST\Board%20Meeting\303th%20BM%20Q4%20FY%2022-23%20V1\Analyst\Analyst%20Presentation%20Data.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192.168.44.148\costing\PANCOST\Board%20Meeting\303th%20BM%20Q4%20FY%2022-23%20V1\Analyst\Analyst%20Presentation%20Data.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192.168.44.148\costing\PANCOST\Board%20Meeting\303th%20BM%20Q4%20FY%2022-23%20V1\Analyst\Analyst%20Presentation%20Data.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192.168.44.148\costing\PANCOST\Board%20Meeting\303th%20BM%20Q4%20FY%2022-23%20V1\Analyst\Analyst%20Presentation%20Data.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192.168.44.148\costing\PANCOST\Board%20Meeting\303th%20BM%20Q4%20FY%2022-23%20V1\Analyst\Analyst%20Presentation%20Data.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20"/>
      <c:rAngAx val="0"/>
      <c:perspective val="20"/>
    </c:view3D>
    <c:floor>
      <c:thickness val="0"/>
    </c:floor>
    <c:sideWall>
      <c:thickness val="0"/>
    </c:sideWall>
    <c:backWall>
      <c:thickness val="0"/>
    </c:backWall>
    <c:plotArea>
      <c:layout>
        <c:manualLayout>
          <c:layoutTarget val="inner"/>
          <c:xMode val="edge"/>
          <c:yMode val="edge"/>
          <c:x val="4.5779910558390494E-2"/>
          <c:y val="2.7085396934078888E-2"/>
          <c:w val="0.60787740242147148"/>
          <c:h val="0.97291460306592115"/>
        </c:manualLayout>
      </c:layout>
      <c:pie3DChart>
        <c:varyColors val="1"/>
        <c:ser>
          <c:idx val="0"/>
          <c:order val="0"/>
          <c:tx>
            <c:strRef>
              <c:f>'Sheet1 (2)'!$R$3</c:f>
              <c:strCache>
                <c:ptCount val="1"/>
                <c:pt idx="0">
                  <c:v>%</c:v>
                </c:pt>
              </c:strCache>
            </c:strRef>
          </c:tx>
          <c:explosion val="5"/>
          <c:dLbls>
            <c:dLbl>
              <c:idx val="4"/>
              <c:layout>
                <c:manualLayout>
                  <c:x val="5.287632290869048E-3"/>
                  <c:y val="-1.37036620422447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 (2)'!$J$4:$J$10</c:f>
              <c:strCache>
                <c:ptCount val="7"/>
                <c:pt idx="0">
                  <c:v>Govt of Tamil Nadu</c:v>
                </c:pt>
                <c:pt idx="1">
                  <c:v>Indian Mutual Funds</c:v>
                </c:pt>
                <c:pt idx="2">
                  <c:v>Foreign Institutional Investors and NRIs</c:v>
                </c:pt>
                <c:pt idx="3">
                  <c:v>Limited Companies and Govt. Companies</c:v>
                </c:pt>
                <c:pt idx="4">
                  <c:v>Insurance Companies</c:v>
                </c:pt>
                <c:pt idx="5">
                  <c:v>Public &amp; Trust</c:v>
                </c:pt>
                <c:pt idx="6">
                  <c:v>Employees and Others</c:v>
                </c:pt>
              </c:strCache>
            </c:strRef>
          </c:cat>
          <c:val>
            <c:numRef>
              <c:f>'Sheet1 (2)'!$R$4:$R$10</c:f>
              <c:numCache>
                <c:formatCode>0.00%</c:formatCode>
                <c:ptCount val="7"/>
                <c:pt idx="0">
                  <c:v>0.35319589773820775</c:v>
                </c:pt>
                <c:pt idx="1">
                  <c:v>0.10504431402126264</c:v>
                </c:pt>
                <c:pt idx="2">
                  <c:v>4.7358684941324017E-2</c:v>
                </c:pt>
                <c:pt idx="3">
                  <c:v>0.17322690454930312</c:v>
                </c:pt>
                <c:pt idx="4">
                  <c:v>4.7454551759412572E-2</c:v>
                </c:pt>
                <c:pt idx="5">
                  <c:v>0.27105375477166793</c:v>
                </c:pt>
                <c:pt idx="6">
                  <c:v>2.6398846419479101E-3</c:v>
                </c:pt>
              </c:numCache>
            </c:numRef>
          </c:val>
        </c:ser>
        <c:dLbls>
          <c:showLegendKey val="0"/>
          <c:showVal val="1"/>
          <c:showCatName val="0"/>
          <c:showSerName val="0"/>
          <c:showPercent val="0"/>
          <c:showBubbleSize val="0"/>
          <c:showLeaderLines val="0"/>
        </c:dLbls>
      </c:pie3DChart>
    </c:plotArea>
    <c:legend>
      <c:legendPos val="r"/>
      <c:layout>
        <c:manualLayout>
          <c:xMode val="edge"/>
          <c:yMode val="edge"/>
          <c:x val="0.64833024419526863"/>
          <c:y val="9.4898881441472696E-2"/>
          <c:w val="0.33831416315030738"/>
          <c:h val="0.8212212316435652"/>
        </c:manualLayout>
      </c:layout>
      <c:overlay val="0"/>
    </c:legend>
    <c:plotVisOnly val="1"/>
    <c:dispBlanksAs val="zero"/>
    <c:showDLblsOverMax val="0"/>
  </c:chart>
  <c:txPr>
    <a:bodyPr/>
    <a:lstStyle/>
    <a:p>
      <a:pPr>
        <a:defRPr sz="2400">
          <a:latin typeface="Josefin Sans Regular"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a:pPr>
            <a:r>
              <a:rPr lang="en-IN" sz="2000" b="0" dirty="0"/>
              <a:t>Total production capacity : 6 Lakh MT</a:t>
            </a:r>
            <a:endParaRPr lang="en-US" sz="2000" b="0" dirty="0"/>
          </a:p>
        </c:rich>
      </c:tx>
      <c:layout>
        <c:manualLayout>
          <c:xMode val="edge"/>
          <c:yMode val="edge"/>
          <c:x val="3.0208172507848286E-2"/>
          <c:y val="4.9828799809114768E-2"/>
        </c:manualLayout>
      </c:layout>
      <c:overlay val="1"/>
    </c:title>
    <c:autoTitleDeleted val="0"/>
    <c:view3D>
      <c:rotX val="0"/>
      <c:rotY val="0"/>
      <c:rAngAx val="0"/>
      <c:perspective val="0"/>
    </c:view3D>
    <c:floor>
      <c:thickness val="0"/>
      <c:spPr>
        <a:noFill/>
      </c:spPr>
    </c:floor>
    <c:side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sideWall>
    <c:back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backWall>
    <c:plotArea>
      <c:layout/>
      <c:bar3DChart>
        <c:barDir val="col"/>
        <c:grouping val="stacked"/>
        <c:varyColors val="0"/>
        <c:ser>
          <c:idx val="0"/>
          <c:order val="0"/>
          <c:tx>
            <c:strRef>
              <c:f>Sheet3!$C$50</c:f>
              <c:strCache>
                <c:ptCount val="1"/>
                <c:pt idx="0">
                  <c:v>Production</c:v>
                </c:pt>
              </c:strCache>
            </c:strRef>
          </c:tx>
          <c:spPr>
            <a:solidFill>
              <a:srgbClr val="669900"/>
            </a:solidFill>
          </c:spPr>
          <c:invertIfNegative val="0"/>
          <c:dLbls>
            <c:dLbl>
              <c:idx val="0"/>
              <c:layout>
                <c:manualLayout>
                  <c:x val="-3.399336112397715E-3"/>
                  <c:y val="-0.11429133858267716"/>
                </c:manualLayout>
              </c:layout>
              <c:showLegendKey val="0"/>
              <c:showVal val="1"/>
              <c:showCatName val="0"/>
              <c:showSerName val="0"/>
              <c:showPercent val="0"/>
              <c:showBubbleSize val="0"/>
            </c:dLbl>
            <c:dLbl>
              <c:idx val="1"/>
              <c:layout>
                <c:manualLayout>
                  <c:x val="0"/>
                  <c:y val="-0.13751507840772015"/>
                </c:manualLayout>
              </c:layout>
              <c:showLegendKey val="0"/>
              <c:showVal val="1"/>
              <c:showCatName val="0"/>
              <c:showSerName val="0"/>
              <c:showPercent val="0"/>
              <c:showBubbleSize val="0"/>
            </c:dLbl>
            <c:dLbl>
              <c:idx val="2"/>
              <c:layout>
                <c:manualLayout>
                  <c:x val="8.0386204909631467E-3"/>
                  <c:y val="-0.16443688857074684"/>
                </c:manualLayout>
              </c:layout>
              <c:showLegendKey val="0"/>
              <c:showVal val="1"/>
              <c:showCatName val="0"/>
              <c:showSerName val="0"/>
              <c:showPercent val="0"/>
              <c:showBubbleSize val="0"/>
            </c:dLbl>
            <c:dLbl>
              <c:idx val="3"/>
              <c:layout>
                <c:manualLayout>
                  <c:x val="1.3398216628463888E-2"/>
                  <c:y val="-0.1783528990694345"/>
                </c:manualLayout>
              </c:layout>
              <c:showLegendKey val="0"/>
              <c:showVal val="1"/>
              <c:showCatName val="0"/>
              <c:showSerName val="0"/>
              <c:showPercent val="0"/>
              <c:showBubbleSize val="0"/>
            </c:dLbl>
            <c:dLbl>
              <c:idx val="4"/>
              <c:layout>
                <c:manualLayout>
                  <c:x val="6.0752124411167499E-3"/>
                  <c:y val="-0.26464519207826293"/>
                </c:manualLayout>
              </c:layout>
              <c:showLegendKey val="0"/>
              <c:showVal val="1"/>
              <c:showCatName val="0"/>
              <c:showSerName val="0"/>
              <c:showPercent val="0"/>
              <c:showBubbleSize val="0"/>
            </c:dLbl>
            <c:dLbl>
              <c:idx val="5"/>
              <c:layout>
                <c:manualLayout>
                  <c:x val="-1.4161520251145077E-2"/>
                  <c:y val="-0.39425097431002942"/>
                </c:manualLayout>
              </c:layout>
              <c:showLegendKey val="0"/>
              <c:showVal val="1"/>
              <c:showCatName val="0"/>
              <c:showSerName val="0"/>
              <c:showPercent val="0"/>
              <c:showBubbleSize val="0"/>
            </c:dLbl>
            <c:numFmt formatCode="0" sourceLinked="0"/>
            <c:txPr>
              <a:bodyPr/>
              <a:lstStyle/>
              <a:p>
                <a:pPr>
                  <a:defRPr sz="1600" b="0"/>
                </a:pPr>
                <a:endParaRPr lang="en-US"/>
              </a:p>
            </c:txPr>
            <c:showLegendKey val="0"/>
            <c:showVal val="1"/>
            <c:showCatName val="0"/>
            <c:showSerName val="0"/>
            <c:showPercent val="0"/>
            <c:showBubbleSize val="0"/>
            <c:showLeaderLines val="0"/>
          </c:dLbls>
          <c:cat>
            <c:numRef>
              <c:f>Sheet3!$B$51:$B$56</c:f>
              <c:numCache>
                <c:formatCode>General</c:formatCode>
                <c:ptCount val="6"/>
                <c:pt idx="0">
                  <c:v>1985</c:v>
                </c:pt>
                <c:pt idx="1">
                  <c:v>1996</c:v>
                </c:pt>
                <c:pt idx="2">
                  <c:v>2003</c:v>
                </c:pt>
                <c:pt idx="3">
                  <c:v>2008</c:v>
                </c:pt>
                <c:pt idx="4">
                  <c:v>2010</c:v>
                </c:pt>
                <c:pt idx="5">
                  <c:v>2015</c:v>
                </c:pt>
              </c:numCache>
            </c:numRef>
          </c:cat>
          <c:val>
            <c:numRef>
              <c:f>Sheet3!$C$51:$C$56</c:f>
              <c:numCache>
                <c:formatCode>General</c:formatCode>
                <c:ptCount val="6"/>
                <c:pt idx="0">
                  <c:v>90000</c:v>
                </c:pt>
                <c:pt idx="1">
                  <c:v>180000</c:v>
                </c:pt>
                <c:pt idx="2">
                  <c:v>230000</c:v>
                </c:pt>
                <c:pt idx="3">
                  <c:v>245000</c:v>
                </c:pt>
                <c:pt idx="4">
                  <c:v>400000</c:v>
                </c:pt>
                <c:pt idx="5">
                  <c:v>600000</c:v>
                </c:pt>
              </c:numCache>
            </c:numRef>
          </c:val>
          <c:extLst xmlns:c16r2="http://schemas.microsoft.com/office/drawing/2015/06/chart">
            <c:ext xmlns:c16="http://schemas.microsoft.com/office/drawing/2014/chart" uri="{C3380CC4-5D6E-409C-BE32-E72D297353CC}">
              <c16:uniqueId val="{00000000-59D0-4E51-AD4D-902AA75F5293}"/>
            </c:ext>
          </c:extLst>
        </c:ser>
        <c:dLbls>
          <c:showLegendKey val="0"/>
          <c:showVal val="1"/>
          <c:showCatName val="0"/>
          <c:showSerName val="0"/>
          <c:showPercent val="0"/>
          <c:showBubbleSize val="0"/>
        </c:dLbls>
        <c:gapWidth val="150"/>
        <c:shape val="cylinder"/>
        <c:axId val="124849152"/>
        <c:axId val="124897152"/>
        <c:axId val="0"/>
      </c:bar3DChart>
      <c:catAx>
        <c:axId val="124849152"/>
        <c:scaling>
          <c:orientation val="minMax"/>
        </c:scaling>
        <c:delete val="0"/>
        <c:axPos val="b"/>
        <c:numFmt formatCode="General" sourceLinked="1"/>
        <c:majorTickMark val="out"/>
        <c:minorTickMark val="none"/>
        <c:tickLblPos val="nextTo"/>
        <c:txPr>
          <a:bodyPr/>
          <a:lstStyle/>
          <a:p>
            <a:pPr>
              <a:defRPr sz="1600"/>
            </a:pPr>
            <a:endParaRPr lang="en-US"/>
          </a:p>
        </c:txPr>
        <c:crossAx val="124897152"/>
        <c:crosses val="autoZero"/>
        <c:auto val="1"/>
        <c:lblAlgn val="ctr"/>
        <c:lblOffset val="100"/>
        <c:noMultiLvlLbl val="0"/>
      </c:catAx>
      <c:valAx>
        <c:axId val="124897152"/>
        <c:scaling>
          <c:orientation val="minMax"/>
          <c:max val="700000"/>
          <c:min val="0"/>
        </c:scaling>
        <c:delete val="1"/>
        <c:axPos val="l"/>
        <c:majorGridlines>
          <c:spPr>
            <a:ln>
              <a:noFill/>
            </a:ln>
          </c:spPr>
        </c:majorGridlines>
        <c:numFmt formatCode="General" sourceLinked="1"/>
        <c:majorTickMark val="out"/>
        <c:minorTickMark val="none"/>
        <c:tickLblPos val="nextTo"/>
        <c:crossAx val="124849152"/>
        <c:crosses val="autoZero"/>
        <c:crossBetween val="between"/>
      </c:valAx>
    </c:plotArea>
    <c:plotVisOnly val="1"/>
    <c:dispBlanksAs val="gap"/>
    <c:showDLblsOverMax val="0"/>
  </c:chart>
  <c:spPr>
    <a:ln>
      <a:solidFill>
        <a:sysClr val="windowText" lastClr="000000"/>
      </a:solidFill>
    </a:ln>
  </c:spPr>
  <c:txPr>
    <a:bodyPr/>
    <a:lstStyle/>
    <a:p>
      <a:pPr>
        <a:defRPr>
          <a:latin typeface="Josefin Sans Regular"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en-IN" sz="1800" b="0" dirty="0" smtClean="0">
                <a:effectLst/>
              </a:rPr>
              <a:t>Total Pulp production capacity : 1,580 </a:t>
            </a:r>
            <a:r>
              <a:rPr lang="en-IN" sz="1800" b="0" dirty="0" err="1" smtClean="0">
                <a:effectLst/>
              </a:rPr>
              <a:t>tpd</a:t>
            </a:r>
            <a:endParaRPr lang="en-US" b="0" dirty="0">
              <a:effectLst/>
            </a:endParaRPr>
          </a:p>
        </c:rich>
      </c:tx>
      <c:layout>
        <c:manualLayout>
          <c:xMode val="edge"/>
          <c:yMode val="edge"/>
          <c:x val="8.5141843971631229E-2"/>
          <c:y val="4.8022598870056499E-2"/>
        </c:manualLayout>
      </c:layout>
      <c:overlay val="0"/>
    </c:title>
    <c:autoTitleDeleted val="0"/>
    <c:view3D>
      <c:rotX val="0"/>
      <c:rotY val="10"/>
      <c:depthPercent val="100"/>
      <c:rAngAx val="0"/>
      <c:perspective val="0"/>
    </c:view3D>
    <c:floor>
      <c:thickness val="0"/>
      <c:spPr>
        <a:solidFill>
          <a:srgbClr val="B0CCB0">
            <a:lumMod val="40000"/>
            <a:lumOff val="60000"/>
          </a:srgbClr>
        </a:solidFill>
      </c:spPr>
    </c:floor>
    <c:side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sideWall>
    <c:back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backWall>
    <c:plotArea>
      <c:layout>
        <c:manualLayout>
          <c:layoutTarget val="inner"/>
          <c:xMode val="edge"/>
          <c:yMode val="edge"/>
          <c:x val="1.7684887459807074E-2"/>
          <c:y val="2.6537997587454766E-2"/>
          <c:w val="0.96463022508038587"/>
          <c:h val="0.84105911965922286"/>
        </c:manualLayout>
      </c:layout>
      <c:bar3DChart>
        <c:barDir val="col"/>
        <c:grouping val="stacked"/>
        <c:varyColors val="0"/>
        <c:ser>
          <c:idx val="0"/>
          <c:order val="0"/>
          <c:tx>
            <c:strRef>
              <c:f>Sheet3!$C$17</c:f>
              <c:strCache>
                <c:ptCount val="1"/>
                <c:pt idx="0">
                  <c:v>CBP</c:v>
                </c:pt>
              </c:strCache>
            </c:strRef>
          </c:tx>
          <c:spPr>
            <a:solidFill>
              <a:srgbClr val="669900"/>
            </a:solidFill>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Sheet3!$B$18:$B$23</c:f>
              <c:numCache>
                <c:formatCode>General</c:formatCode>
                <c:ptCount val="6"/>
                <c:pt idx="0">
                  <c:v>1985</c:v>
                </c:pt>
                <c:pt idx="1">
                  <c:v>1996</c:v>
                </c:pt>
                <c:pt idx="2">
                  <c:v>2008</c:v>
                </c:pt>
                <c:pt idx="3">
                  <c:v>2010</c:v>
                </c:pt>
                <c:pt idx="4">
                  <c:v>2013</c:v>
                </c:pt>
                <c:pt idx="5">
                  <c:v>2022</c:v>
                </c:pt>
              </c:numCache>
            </c:numRef>
          </c:cat>
          <c:val>
            <c:numRef>
              <c:f>Sheet3!$C$18:$C$23</c:f>
              <c:numCache>
                <c:formatCode>General</c:formatCode>
                <c:ptCount val="6"/>
                <c:pt idx="0">
                  <c:v>195</c:v>
                </c:pt>
                <c:pt idx="1">
                  <c:v>360</c:v>
                </c:pt>
                <c:pt idx="2">
                  <c:v>420</c:v>
                </c:pt>
                <c:pt idx="3">
                  <c:v>550</c:v>
                </c:pt>
                <c:pt idx="4">
                  <c:v>550</c:v>
                </c:pt>
                <c:pt idx="5">
                  <c:v>550</c:v>
                </c:pt>
              </c:numCache>
            </c:numRef>
          </c:val>
          <c:extLst xmlns:c16r2="http://schemas.microsoft.com/office/drawing/2015/06/chart">
            <c:ext xmlns:c16="http://schemas.microsoft.com/office/drawing/2014/chart" uri="{C3380CC4-5D6E-409C-BE32-E72D297353CC}">
              <c16:uniqueId val="{00000000-59D0-4E51-AD4D-902AA75F5293}"/>
            </c:ext>
          </c:extLst>
        </c:ser>
        <c:ser>
          <c:idx val="1"/>
          <c:order val="1"/>
          <c:tx>
            <c:strRef>
              <c:f>Sheet3!$D$17</c:f>
              <c:strCache>
                <c:ptCount val="1"/>
                <c:pt idx="0">
                  <c:v>HWP</c:v>
                </c:pt>
              </c:strCache>
            </c:strRef>
          </c:tx>
          <c:spPr>
            <a:solidFill>
              <a:srgbClr val="B0CA7C"/>
            </a:solidFill>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Sheet3!$B$18:$B$23</c:f>
              <c:numCache>
                <c:formatCode>General</c:formatCode>
                <c:ptCount val="6"/>
                <c:pt idx="0">
                  <c:v>1985</c:v>
                </c:pt>
                <c:pt idx="1">
                  <c:v>1996</c:v>
                </c:pt>
                <c:pt idx="2">
                  <c:v>2008</c:v>
                </c:pt>
                <c:pt idx="3">
                  <c:v>2010</c:v>
                </c:pt>
                <c:pt idx="4">
                  <c:v>2013</c:v>
                </c:pt>
                <c:pt idx="5">
                  <c:v>2022</c:v>
                </c:pt>
              </c:numCache>
            </c:numRef>
          </c:cat>
          <c:val>
            <c:numRef>
              <c:f>Sheet3!$D$18:$D$23</c:f>
              <c:numCache>
                <c:formatCode>General</c:formatCode>
                <c:ptCount val="6"/>
                <c:pt idx="0">
                  <c:v>80</c:v>
                </c:pt>
                <c:pt idx="1">
                  <c:v>120</c:v>
                </c:pt>
                <c:pt idx="2">
                  <c:v>300</c:v>
                </c:pt>
                <c:pt idx="3">
                  <c:v>330</c:v>
                </c:pt>
                <c:pt idx="4">
                  <c:v>330</c:v>
                </c:pt>
                <c:pt idx="5">
                  <c:v>330</c:v>
                </c:pt>
              </c:numCache>
            </c:numRef>
          </c:val>
          <c:extLst xmlns:c16r2="http://schemas.microsoft.com/office/drawing/2015/06/chart">
            <c:ext xmlns:c16="http://schemas.microsoft.com/office/drawing/2014/chart" uri="{C3380CC4-5D6E-409C-BE32-E72D297353CC}">
              <c16:uniqueId val="{00000001-59D0-4E51-AD4D-902AA75F5293}"/>
            </c:ext>
          </c:extLst>
        </c:ser>
        <c:ser>
          <c:idx val="2"/>
          <c:order val="2"/>
          <c:tx>
            <c:strRef>
              <c:f>Sheet3!$E$17</c:f>
              <c:strCache>
                <c:ptCount val="1"/>
                <c:pt idx="0">
                  <c:v>DIP</c:v>
                </c:pt>
              </c:strCache>
            </c:strRef>
          </c:tx>
          <c:spPr>
            <a:solidFill>
              <a:sysClr val="window" lastClr="FFFFFF">
                <a:lumMod val="75000"/>
              </a:sysClr>
            </a:solidFill>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Sheet3!$B$18:$B$23</c:f>
              <c:numCache>
                <c:formatCode>General</c:formatCode>
                <c:ptCount val="6"/>
                <c:pt idx="0">
                  <c:v>1985</c:v>
                </c:pt>
                <c:pt idx="1">
                  <c:v>1996</c:v>
                </c:pt>
                <c:pt idx="2">
                  <c:v>2008</c:v>
                </c:pt>
                <c:pt idx="3">
                  <c:v>2010</c:v>
                </c:pt>
                <c:pt idx="4">
                  <c:v>2013</c:v>
                </c:pt>
                <c:pt idx="5">
                  <c:v>2022</c:v>
                </c:pt>
              </c:numCache>
            </c:numRef>
          </c:cat>
          <c:val>
            <c:numRef>
              <c:f>Sheet3!$E$18:$E$23</c:f>
              <c:numCache>
                <c:formatCode>General</c:formatCode>
                <c:ptCount val="6"/>
                <c:pt idx="4">
                  <c:v>300</c:v>
                </c:pt>
                <c:pt idx="5">
                  <c:v>300</c:v>
                </c:pt>
              </c:numCache>
            </c:numRef>
          </c:val>
          <c:extLst xmlns:c16r2="http://schemas.microsoft.com/office/drawing/2015/06/chart">
            <c:ext xmlns:c16="http://schemas.microsoft.com/office/drawing/2014/chart" uri="{C3380CC4-5D6E-409C-BE32-E72D297353CC}">
              <c16:uniqueId val="{00000002-59D0-4E51-AD4D-902AA75F5293}"/>
            </c:ext>
          </c:extLst>
        </c:ser>
        <c:ser>
          <c:idx val="3"/>
          <c:order val="3"/>
          <c:tx>
            <c:strRef>
              <c:f>Sheet3!$F$17</c:f>
              <c:strCache>
                <c:ptCount val="1"/>
                <c:pt idx="0">
                  <c:v>HWP U-II</c:v>
                </c:pt>
              </c:strCache>
            </c:strRef>
          </c:tx>
          <c:spPr>
            <a:solidFill>
              <a:srgbClr val="669900"/>
            </a:solidFill>
          </c:spPr>
          <c:invertIfNegative val="0"/>
          <c:dLbls>
            <c:txPr>
              <a:bodyPr/>
              <a:lstStyle/>
              <a:p>
                <a:pPr>
                  <a:defRPr sz="1600" b="0"/>
                </a:pPr>
                <a:endParaRPr lang="en-US"/>
              </a:p>
            </c:txPr>
            <c:showLegendKey val="0"/>
            <c:showVal val="1"/>
            <c:showCatName val="0"/>
            <c:showSerName val="0"/>
            <c:showPercent val="0"/>
            <c:showBubbleSize val="0"/>
            <c:showLeaderLines val="0"/>
          </c:dLbls>
          <c:cat>
            <c:numRef>
              <c:f>Sheet3!$B$18:$B$23</c:f>
              <c:numCache>
                <c:formatCode>General</c:formatCode>
                <c:ptCount val="6"/>
                <c:pt idx="0">
                  <c:v>1985</c:v>
                </c:pt>
                <c:pt idx="1">
                  <c:v>1996</c:v>
                </c:pt>
                <c:pt idx="2">
                  <c:v>2008</c:v>
                </c:pt>
                <c:pt idx="3">
                  <c:v>2010</c:v>
                </c:pt>
                <c:pt idx="4">
                  <c:v>2013</c:v>
                </c:pt>
                <c:pt idx="5">
                  <c:v>2022</c:v>
                </c:pt>
              </c:numCache>
            </c:numRef>
          </c:cat>
          <c:val>
            <c:numRef>
              <c:f>Sheet3!$F$18:$F$23</c:f>
              <c:numCache>
                <c:formatCode>General</c:formatCode>
                <c:ptCount val="6"/>
                <c:pt idx="5">
                  <c:v>400</c:v>
                </c:pt>
              </c:numCache>
            </c:numRef>
          </c:val>
        </c:ser>
        <c:dLbls>
          <c:showLegendKey val="0"/>
          <c:showVal val="0"/>
          <c:showCatName val="0"/>
          <c:showSerName val="0"/>
          <c:showPercent val="0"/>
          <c:showBubbleSize val="0"/>
        </c:dLbls>
        <c:gapWidth val="150"/>
        <c:shape val="cylinder"/>
        <c:axId val="125153664"/>
        <c:axId val="125155200"/>
        <c:axId val="0"/>
      </c:bar3DChart>
      <c:catAx>
        <c:axId val="125153664"/>
        <c:scaling>
          <c:orientation val="minMax"/>
        </c:scaling>
        <c:delete val="0"/>
        <c:axPos val="b"/>
        <c:numFmt formatCode="General" sourceLinked="1"/>
        <c:majorTickMark val="out"/>
        <c:minorTickMark val="none"/>
        <c:tickLblPos val="nextTo"/>
        <c:txPr>
          <a:bodyPr/>
          <a:lstStyle/>
          <a:p>
            <a:pPr>
              <a:defRPr sz="1600"/>
            </a:pPr>
            <a:endParaRPr lang="en-US"/>
          </a:p>
        </c:txPr>
        <c:crossAx val="125155200"/>
        <c:crosses val="autoZero"/>
        <c:auto val="1"/>
        <c:lblAlgn val="ctr"/>
        <c:lblOffset val="100"/>
        <c:noMultiLvlLbl val="0"/>
      </c:catAx>
      <c:valAx>
        <c:axId val="125155200"/>
        <c:scaling>
          <c:orientation val="minMax"/>
          <c:max val="1800"/>
          <c:min val="0"/>
        </c:scaling>
        <c:delete val="1"/>
        <c:axPos val="l"/>
        <c:majorGridlines>
          <c:spPr>
            <a:ln>
              <a:noFill/>
            </a:ln>
          </c:spPr>
        </c:majorGridlines>
        <c:numFmt formatCode="General" sourceLinked="1"/>
        <c:majorTickMark val="out"/>
        <c:minorTickMark val="none"/>
        <c:tickLblPos val="nextTo"/>
        <c:crossAx val="125153664"/>
        <c:crosses val="autoZero"/>
        <c:crossBetween val="between"/>
      </c:valAx>
      <c:spPr>
        <a:noFill/>
        <a:ln>
          <a:noFill/>
        </a:ln>
      </c:spPr>
    </c:plotArea>
    <c:legend>
      <c:legendPos val="b"/>
      <c:layout>
        <c:manualLayout>
          <c:xMode val="edge"/>
          <c:yMode val="edge"/>
          <c:x val="3.1370693025073997E-2"/>
          <c:y val="0.2074687486098136"/>
          <c:w val="0.20336536561962013"/>
          <c:h val="0.29513790284411168"/>
        </c:manualLayout>
      </c:layout>
      <c:overlay val="0"/>
      <c:txPr>
        <a:bodyPr/>
        <a:lstStyle/>
        <a:p>
          <a:pPr>
            <a:defRPr sz="1400"/>
          </a:pPr>
          <a:endParaRPr lang="en-US"/>
        </a:p>
      </c:txPr>
    </c:legend>
    <c:plotVisOnly val="1"/>
    <c:dispBlanksAs val="gap"/>
    <c:showDLblsOverMax val="0"/>
  </c:chart>
  <c:spPr>
    <a:noFill/>
    <a:ln>
      <a:solidFill>
        <a:sysClr val="windowText" lastClr="000000"/>
      </a:solidFill>
    </a:ln>
  </c:spPr>
  <c:txPr>
    <a:bodyPr/>
    <a:lstStyle/>
    <a:p>
      <a:pPr>
        <a:defRPr sz="2000">
          <a:latin typeface="Josefin Sans Regular"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b="0"/>
            </a:pPr>
            <a:r>
              <a:rPr lang="en-IN" sz="2800" b="0"/>
              <a:t>Sales (MT)</a:t>
            </a:r>
            <a:endParaRPr lang="en-US" sz="2800" b="0"/>
          </a:p>
        </c:rich>
      </c:tx>
      <c:layout>
        <c:manualLayout>
          <c:xMode val="edge"/>
          <c:yMode val="edge"/>
          <c:x val="1.2477801976880549E-2"/>
          <c:y val="4.9828811884344425E-2"/>
        </c:manualLayout>
      </c:layout>
      <c:overlay val="1"/>
    </c:title>
    <c:autoTitleDeleted val="0"/>
    <c:view3D>
      <c:rotX val="0"/>
      <c:rotY val="0"/>
      <c:rAngAx val="0"/>
      <c:perspective val="0"/>
    </c:view3D>
    <c:floor>
      <c:thickness val="0"/>
      <c:spPr>
        <a:noFill/>
      </c:spPr>
    </c:floor>
    <c:side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sideWall>
    <c:back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backWall>
    <c:plotArea>
      <c:layout/>
      <c:bar3DChart>
        <c:barDir val="col"/>
        <c:grouping val="stacked"/>
        <c:varyColors val="0"/>
        <c:ser>
          <c:idx val="0"/>
          <c:order val="0"/>
          <c:tx>
            <c:strRef>
              <c:f>'Sheet1 (2)'!$Q$26</c:f>
              <c:strCache>
                <c:ptCount val="1"/>
                <c:pt idx="0">
                  <c:v>Paper </c:v>
                </c:pt>
              </c:strCache>
            </c:strRef>
          </c:tx>
          <c:spPr>
            <a:solidFill>
              <a:srgbClr val="669900"/>
            </a:solidFill>
          </c:spPr>
          <c:invertIfNegative val="0"/>
          <c:dLbls>
            <c:dLbl>
              <c:idx val="0"/>
              <c:layout>
                <c:manualLayout>
                  <c:x val="3.7117760279965005E-3"/>
                  <c:y val="-6.4423076183524594E-2"/>
                </c:manualLayout>
              </c:layout>
              <c:showLegendKey val="0"/>
              <c:showVal val="1"/>
              <c:showCatName val="0"/>
              <c:showSerName val="0"/>
              <c:showPercent val="0"/>
              <c:showBubbleSize val="0"/>
            </c:dLbl>
            <c:dLbl>
              <c:idx val="1"/>
              <c:layout>
                <c:manualLayout>
                  <c:x val="3.5745931758530509E-3"/>
                  <c:y val="-2.1327325881447173E-2"/>
                </c:manualLayout>
              </c:layout>
              <c:showLegendKey val="0"/>
              <c:showVal val="1"/>
              <c:showCatName val="0"/>
              <c:showSerName val="0"/>
              <c:showPercent val="0"/>
              <c:showBubbleSize val="0"/>
            </c:dLbl>
            <c:dLbl>
              <c:idx val="2"/>
              <c:layout>
                <c:manualLayout>
                  <c:x val="9.5608048993875764E-4"/>
                  <c:y val="-2.4343486162888808E-2"/>
                </c:manualLayout>
              </c:layout>
              <c:showLegendKey val="0"/>
              <c:showVal val="1"/>
              <c:showCatName val="0"/>
              <c:showSerName val="0"/>
              <c:showPercent val="0"/>
              <c:showBubbleSize val="0"/>
            </c:dLbl>
            <c:dLbl>
              <c:idx val="3"/>
              <c:layout>
                <c:manualLayout>
                  <c:x val="6.3342082239720033E-3"/>
                  <c:y val="-4.777016420248846E-2"/>
                </c:manualLayout>
              </c:layout>
              <c:showLegendKey val="0"/>
              <c:showVal val="1"/>
              <c:showCatName val="0"/>
              <c:showSerName val="0"/>
              <c:showPercent val="0"/>
              <c:showBubbleSize val="0"/>
            </c:dLbl>
            <c:dLbl>
              <c:idx val="4"/>
              <c:layout>
                <c:manualLayout>
                  <c:x val="2.5292038495188102E-3"/>
                  <c:y val="-3.8695917358054339E-2"/>
                </c:manualLayout>
              </c:layout>
              <c:showLegendKey val="0"/>
              <c:showVal val="1"/>
              <c:showCatName val="0"/>
              <c:showSerName val="0"/>
              <c:showPercent val="0"/>
              <c:showBubbleSize val="0"/>
            </c:dLbl>
            <c:dLbl>
              <c:idx val="5"/>
              <c:layout>
                <c:manualLayout>
                  <c:x val="-3.494803149606299E-3"/>
                  <c:y val="-5.2370741207064038E-2"/>
                </c:manualLayout>
              </c:layout>
              <c:showLegendKey val="0"/>
              <c:showVal val="1"/>
              <c:showCatName val="0"/>
              <c:showSerName val="0"/>
              <c:showPercent val="0"/>
              <c:showBubbleSize val="0"/>
            </c:dLbl>
            <c:numFmt formatCode="0" sourceLinked="0"/>
            <c:txPr>
              <a:bodyPr rot="-5400000" vert="horz"/>
              <a:lstStyle/>
              <a:p>
                <a:pPr>
                  <a:defRPr/>
                </a:pPr>
                <a:endParaRPr lang="en-US"/>
              </a:p>
            </c:txPr>
            <c:showLegendKey val="0"/>
            <c:showVal val="1"/>
            <c:showCatName val="0"/>
            <c:showSerName val="0"/>
            <c:showPercent val="0"/>
            <c:showBubbleSize val="0"/>
            <c:showLeaderLines val="0"/>
          </c:dLbls>
          <c:cat>
            <c:strRef>
              <c:f>'Sheet1 (2)'!$M$27:$M$34</c:f>
              <c:strCache>
                <c:ptCount val="8"/>
                <c:pt idx="0">
                  <c:v>Q1 FY22</c:v>
                </c:pt>
                <c:pt idx="1">
                  <c:v>Q2 FY22</c:v>
                </c:pt>
                <c:pt idx="2">
                  <c:v>Q3 FY22</c:v>
                </c:pt>
                <c:pt idx="3">
                  <c:v>Q4 FY22</c:v>
                </c:pt>
                <c:pt idx="4">
                  <c:v>Q1 FY23</c:v>
                </c:pt>
                <c:pt idx="5">
                  <c:v>Q2 FY23</c:v>
                </c:pt>
                <c:pt idx="6">
                  <c:v>Q3 FY23</c:v>
                </c:pt>
                <c:pt idx="7">
                  <c:v>Q4 FY23</c:v>
                </c:pt>
              </c:strCache>
            </c:strRef>
          </c:cat>
          <c:val>
            <c:numRef>
              <c:f>'Sheet1 (2)'!$Q$27:$Q$34</c:f>
              <c:numCache>
                <c:formatCode>0</c:formatCode>
                <c:ptCount val="8"/>
                <c:pt idx="0">
                  <c:v>68704</c:v>
                </c:pt>
                <c:pt idx="1">
                  <c:v>89938.084520000004</c:v>
                </c:pt>
                <c:pt idx="2">
                  <c:v>120742.27799999999</c:v>
                </c:pt>
                <c:pt idx="3">
                  <c:v>158625.98131999996</c:v>
                </c:pt>
                <c:pt idx="4">
                  <c:v>98813</c:v>
                </c:pt>
                <c:pt idx="5">
                  <c:v>102376</c:v>
                </c:pt>
                <c:pt idx="6">
                  <c:v>102574</c:v>
                </c:pt>
                <c:pt idx="7">
                  <c:v>116972.90444999997</c:v>
                </c:pt>
              </c:numCache>
            </c:numRef>
          </c:val>
          <c:extLst xmlns:c16r2="http://schemas.microsoft.com/office/drawing/2015/06/chart">
            <c:ext xmlns:c16="http://schemas.microsoft.com/office/drawing/2014/chart" uri="{C3380CC4-5D6E-409C-BE32-E72D297353CC}">
              <c16:uniqueId val="{00000000-59D0-4E51-AD4D-902AA75F5293}"/>
            </c:ext>
          </c:extLst>
        </c:ser>
        <c:ser>
          <c:idx val="1"/>
          <c:order val="1"/>
          <c:tx>
            <c:strRef>
              <c:f>'Sheet1 (2)'!$R$26</c:f>
              <c:strCache>
                <c:ptCount val="1"/>
                <c:pt idx="0">
                  <c:v>Board</c:v>
                </c:pt>
              </c:strCache>
            </c:strRef>
          </c:tx>
          <c:invertIfNegative val="0"/>
          <c:dLbls>
            <c:dLbl>
              <c:idx val="6"/>
              <c:layout>
                <c:manualLayout>
                  <c:x val="3.2921810699589682E-3"/>
                  <c:y val="-1.7601760176017601E-2"/>
                </c:manualLayout>
              </c:layout>
              <c:showLegendKey val="0"/>
              <c:showVal val="1"/>
              <c:showCatName val="0"/>
              <c:showSerName val="0"/>
              <c:showPercent val="0"/>
              <c:showBubbleSize val="0"/>
            </c:dLbl>
            <c:dLbl>
              <c:idx val="7"/>
              <c:layout>
                <c:manualLayout>
                  <c:x val="-3.2921810699588477E-3"/>
                  <c:y val="-8.8008800880088004E-3"/>
                </c:manualLayout>
              </c:layout>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strRef>
              <c:f>'Sheet1 (2)'!$M$27:$M$34</c:f>
              <c:strCache>
                <c:ptCount val="8"/>
                <c:pt idx="0">
                  <c:v>Q1 FY22</c:v>
                </c:pt>
                <c:pt idx="1">
                  <c:v>Q2 FY22</c:v>
                </c:pt>
                <c:pt idx="2">
                  <c:v>Q3 FY22</c:v>
                </c:pt>
                <c:pt idx="3">
                  <c:v>Q4 FY22</c:v>
                </c:pt>
                <c:pt idx="4">
                  <c:v>Q1 FY23</c:v>
                </c:pt>
                <c:pt idx="5">
                  <c:v>Q2 FY23</c:v>
                </c:pt>
                <c:pt idx="6">
                  <c:v>Q3 FY23</c:v>
                </c:pt>
                <c:pt idx="7">
                  <c:v>Q4 FY23</c:v>
                </c:pt>
              </c:strCache>
            </c:strRef>
          </c:cat>
          <c:val>
            <c:numRef>
              <c:f>'Sheet1 (2)'!$R$27:$R$34</c:f>
              <c:numCache>
                <c:formatCode>0</c:formatCode>
                <c:ptCount val="8"/>
                <c:pt idx="0">
                  <c:v>39368</c:v>
                </c:pt>
                <c:pt idx="1">
                  <c:v>50637.124819999968</c:v>
                </c:pt>
                <c:pt idx="2">
                  <c:v>47626</c:v>
                </c:pt>
                <c:pt idx="3">
                  <c:v>46915</c:v>
                </c:pt>
                <c:pt idx="4">
                  <c:v>44130.710339999991</c:v>
                </c:pt>
                <c:pt idx="5">
                  <c:v>46611.600120000017</c:v>
                </c:pt>
                <c:pt idx="6">
                  <c:v>35462.85312</c:v>
                </c:pt>
                <c:pt idx="7">
                  <c:v>41151.812640000033</c:v>
                </c:pt>
              </c:numCache>
            </c:numRef>
          </c:val>
        </c:ser>
        <c:ser>
          <c:idx val="2"/>
          <c:order val="2"/>
          <c:tx>
            <c:strRef>
              <c:f>'Sheet1 (2)'!$U$23</c:f>
              <c:strCache>
                <c:ptCount val="1"/>
              </c:strCache>
            </c:strRef>
          </c:tx>
          <c:spPr>
            <a:noFill/>
          </c:spPr>
          <c:invertIfNegative val="0"/>
          <c:dLbls>
            <c:dLbl>
              <c:idx val="0"/>
              <c:layout>
                <c:manualLayout>
                  <c:x val="-1.4222222222222223E-2"/>
                  <c:y val="0.17050492450819885"/>
                </c:manualLayout>
              </c:layout>
              <c:showLegendKey val="0"/>
              <c:showVal val="1"/>
              <c:showCatName val="0"/>
              <c:showSerName val="0"/>
              <c:showPercent val="0"/>
              <c:showBubbleSize val="0"/>
            </c:dLbl>
            <c:dLbl>
              <c:idx val="1"/>
              <c:layout>
                <c:manualLayout>
                  <c:x val="-5.1358024691358023E-3"/>
                  <c:y val="0.11286401081052987"/>
                </c:manualLayout>
              </c:layout>
              <c:showLegendKey val="0"/>
              <c:showVal val="1"/>
              <c:showCatName val="0"/>
              <c:showSerName val="0"/>
              <c:showPercent val="0"/>
              <c:showBubbleSize val="0"/>
            </c:dLbl>
            <c:dLbl>
              <c:idx val="2"/>
              <c:layout>
                <c:manualLayout>
                  <c:x val="-3.8189300411522633E-3"/>
                  <c:y val="6.4459170326481463E-2"/>
                </c:manualLayout>
              </c:layout>
              <c:showLegendKey val="0"/>
              <c:showVal val="1"/>
              <c:showCatName val="0"/>
              <c:showSerName val="0"/>
              <c:showPercent val="0"/>
              <c:showBubbleSize val="0"/>
            </c:dLbl>
            <c:dLbl>
              <c:idx val="3"/>
              <c:layout>
                <c:manualLayout>
                  <c:x val="0"/>
                  <c:y val="-1.378169312994291E-2"/>
                </c:manualLayout>
              </c:layout>
              <c:showLegendKey val="0"/>
              <c:showVal val="1"/>
              <c:showCatName val="0"/>
              <c:showSerName val="0"/>
              <c:showPercent val="0"/>
              <c:showBubbleSize val="0"/>
            </c:dLbl>
            <c:dLbl>
              <c:idx val="4"/>
              <c:layout>
                <c:manualLayout>
                  <c:x val="-1.1534947020511326E-2"/>
                  <c:y val="5.8616594580607001E-2"/>
                </c:manualLayout>
              </c:layout>
              <c:showLegendKey val="0"/>
              <c:showVal val="1"/>
              <c:showCatName val="0"/>
              <c:showSerName val="0"/>
              <c:showPercent val="0"/>
              <c:showBubbleSize val="0"/>
            </c:dLbl>
            <c:dLbl>
              <c:idx val="5"/>
              <c:layout>
                <c:manualLayout>
                  <c:x val="9.6254982016136872E-3"/>
                  <c:y val="5.7130204675119832E-2"/>
                </c:manualLayout>
              </c:layout>
              <c:showLegendKey val="0"/>
              <c:showVal val="1"/>
              <c:showCatName val="0"/>
              <c:showSerName val="0"/>
              <c:showPercent val="0"/>
              <c:showBubbleSize val="0"/>
            </c:dLbl>
            <c:dLbl>
              <c:idx val="6"/>
              <c:layout>
                <c:manualLayout>
                  <c:x val="6.5843621399176953E-3"/>
                  <c:y val="8.3608360836083612E-2"/>
                </c:manualLayout>
              </c:layout>
              <c:showLegendKey val="0"/>
              <c:showVal val="1"/>
              <c:showCatName val="0"/>
              <c:showSerName val="0"/>
              <c:showPercent val="0"/>
              <c:showBubbleSize val="0"/>
            </c:dLbl>
            <c:dLbl>
              <c:idx val="7"/>
              <c:layout>
                <c:manualLayout>
                  <c:x val="1.0802469135802469E-2"/>
                  <c:y val="5.08607198748043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 (2)'!$M$27:$M$34</c:f>
              <c:strCache>
                <c:ptCount val="8"/>
                <c:pt idx="0">
                  <c:v>Q1 FY22</c:v>
                </c:pt>
                <c:pt idx="1">
                  <c:v>Q2 FY22</c:v>
                </c:pt>
                <c:pt idx="2">
                  <c:v>Q3 FY22</c:v>
                </c:pt>
                <c:pt idx="3">
                  <c:v>Q4 FY22</c:v>
                </c:pt>
                <c:pt idx="4">
                  <c:v>Q1 FY23</c:v>
                </c:pt>
                <c:pt idx="5">
                  <c:v>Q2 FY23</c:v>
                </c:pt>
                <c:pt idx="6">
                  <c:v>Q3 FY23</c:v>
                </c:pt>
                <c:pt idx="7">
                  <c:v>Q4 FY23</c:v>
                </c:pt>
              </c:strCache>
            </c:strRef>
          </c:cat>
          <c:val>
            <c:numRef>
              <c:f>'Sheet1 (2)'!$S$27:$S$34</c:f>
              <c:numCache>
                <c:formatCode>0</c:formatCode>
                <c:ptCount val="8"/>
                <c:pt idx="0">
                  <c:v>108072</c:v>
                </c:pt>
                <c:pt idx="1">
                  <c:v>140575.20933999997</c:v>
                </c:pt>
                <c:pt idx="2">
                  <c:v>168368.27799999999</c:v>
                </c:pt>
                <c:pt idx="3">
                  <c:v>205540.98131999996</c:v>
                </c:pt>
                <c:pt idx="4">
                  <c:v>142943.71033999999</c:v>
                </c:pt>
                <c:pt idx="5">
                  <c:v>148987.60012000002</c:v>
                </c:pt>
                <c:pt idx="6">
                  <c:v>138036.85311999999</c:v>
                </c:pt>
                <c:pt idx="7">
                  <c:v>158124.71708999999</c:v>
                </c:pt>
              </c:numCache>
            </c:numRef>
          </c:val>
        </c:ser>
        <c:dLbls>
          <c:showLegendKey val="0"/>
          <c:showVal val="1"/>
          <c:showCatName val="0"/>
          <c:showSerName val="0"/>
          <c:showPercent val="0"/>
          <c:showBubbleSize val="0"/>
        </c:dLbls>
        <c:gapWidth val="150"/>
        <c:shape val="cylinder"/>
        <c:axId val="127317888"/>
        <c:axId val="127319424"/>
        <c:axId val="0"/>
      </c:bar3DChart>
      <c:catAx>
        <c:axId val="127317888"/>
        <c:scaling>
          <c:orientation val="minMax"/>
        </c:scaling>
        <c:delete val="0"/>
        <c:axPos val="b"/>
        <c:numFmt formatCode="General" sourceLinked="1"/>
        <c:majorTickMark val="out"/>
        <c:minorTickMark val="none"/>
        <c:tickLblPos val="nextTo"/>
        <c:crossAx val="127319424"/>
        <c:crosses val="autoZero"/>
        <c:auto val="1"/>
        <c:lblAlgn val="ctr"/>
        <c:lblOffset val="100"/>
        <c:noMultiLvlLbl val="0"/>
      </c:catAx>
      <c:valAx>
        <c:axId val="127319424"/>
        <c:scaling>
          <c:orientation val="minMax"/>
          <c:max val="220000"/>
          <c:min val="0"/>
        </c:scaling>
        <c:delete val="1"/>
        <c:axPos val="l"/>
        <c:majorGridlines>
          <c:spPr>
            <a:ln>
              <a:noFill/>
            </a:ln>
          </c:spPr>
        </c:majorGridlines>
        <c:numFmt formatCode="0" sourceLinked="1"/>
        <c:majorTickMark val="out"/>
        <c:minorTickMark val="none"/>
        <c:tickLblPos val="nextTo"/>
        <c:crossAx val="127317888"/>
        <c:crosses val="autoZero"/>
        <c:crossBetween val="between"/>
      </c:valAx>
    </c:plotArea>
    <c:legend>
      <c:legendPos val="b"/>
      <c:layout/>
      <c:overlay val="0"/>
    </c:legend>
    <c:plotVisOnly val="1"/>
    <c:dispBlanksAs val="gap"/>
    <c:showDLblsOverMax val="0"/>
  </c:chart>
  <c:spPr>
    <a:ln>
      <a:solidFill>
        <a:sysClr val="windowText" lastClr="000000"/>
      </a:solidFill>
    </a:ln>
  </c:spPr>
  <c:txPr>
    <a:bodyPr/>
    <a:lstStyle/>
    <a:p>
      <a:pPr>
        <a:defRPr sz="1800">
          <a:latin typeface="Josefin Sans Regular"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b="0"/>
            </a:pPr>
            <a:r>
              <a:rPr lang="en-IN" sz="2800" b="0"/>
              <a:t>Production (MT)</a:t>
            </a:r>
            <a:endParaRPr lang="en-US" sz="2800" b="0"/>
          </a:p>
        </c:rich>
      </c:tx>
      <c:layout>
        <c:manualLayout>
          <c:xMode val="edge"/>
          <c:yMode val="edge"/>
          <c:x val="1.2477801976880549E-2"/>
          <c:y val="4.9828811884344425E-2"/>
        </c:manualLayout>
      </c:layout>
      <c:overlay val="1"/>
    </c:title>
    <c:autoTitleDeleted val="0"/>
    <c:view3D>
      <c:rotX val="0"/>
      <c:rotY val="0"/>
      <c:rAngAx val="0"/>
      <c:perspective val="0"/>
    </c:view3D>
    <c:floor>
      <c:thickness val="0"/>
      <c:spPr>
        <a:noFill/>
      </c:spPr>
    </c:floor>
    <c:side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sideWall>
    <c:back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backWall>
    <c:plotArea>
      <c:layout>
        <c:manualLayout>
          <c:layoutTarget val="inner"/>
          <c:xMode val="edge"/>
          <c:yMode val="edge"/>
          <c:x val="3.6213991769547323E-2"/>
          <c:y val="1.7601760176017601E-2"/>
          <c:w val="0.92757201646090537"/>
          <c:h val="0.79984935861890505"/>
        </c:manualLayout>
      </c:layout>
      <c:bar3DChart>
        <c:barDir val="col"/>
        <c:grouping val="stacked"/>
        <c:varyColors val="0"/>
        <c:ser>
          <c:idx val="0"/>
          <c:order val="0"/>
          <c:tx>
            <c:strRef>
              <c:f>'Sheet1 (2)'!$N$26</c:f>
              <c:strCache>
                <c:ptCount val="1"/>
                <c:pt idx="0">
                  <c:v>Paper </c:v>
                </c:pt>
              </c:strCache>
            </c:strRef>
          </c:tx>
          <c:spPr>
            <a:solidFill>
              <a:srgbClr val="669900"/>
            </a:solidFill>
          </c:spPr>
          <c:invertIfNegative val="0"/>
          <c:dLbls>
            <c:dLbl>
              <c:idx val="0"/>
              <c:layout>
                <c:manualLayout>
                  <c:x val="3.7117760279965005E-3"/>
                  <c:y val="-6.4423076183524594E-2"/>
                </c:manualLayout>
              </c:layout>
              <c:showLegendKey val="0"/>
              <c:showVal val="1"/>
              <c:showCatName val="0"/>
              <c:showSerName val="0"/>
              <c:showPercent val="0"/>
              <c:showBubbleSize val="0"/>
            </c:dLbl>
            <c:dLbl>
              <c:idx val="1"/>
              <c:layout>
                <c:manualLayout>
                  <c:x val="3.5745931758530509E-3"/>
                  <c:y val="-2.1327325881447173E-2"/>
                </c:manualLayout>
              </c:layout>
              <c:showLegendKey val="0"/>
              <c:showVal val="1"/>
              <c:showCatName val="0"/>
              <c:showSerName val="0"/>
              <c:showPercent val="0"/>
              <c:showBubbleSize val="0"/>
            </c:dLbl>
            <c:dLbl>
              <c:idx val="2"/>
              <c:layout>
                <c:manualLayout>
                  <c:x val="9.5608048993875764E-4"/>
                  <c:y val="-2.4343486162888808E-2"/>
                </c:manualLayout>
              </c:layout>
              <c:showLegendKey val="0"/>
              <c:showVal val="1"/>
              <c:showCatName val="0"/>
              <c:showSerName val="0"/>
              <c:showPercent val="0"/>
              <c:showBubbleSize val="0"/>
            </c:dLbl>
            <c:dLbl>
              <c:idx val="3"/>
              <c:layout>
                <c:manualLayout>
                  <c:x val="6.3342082239720033E-3"/>
                  <c:y val="-4.777016420248846E-2"/>
                </c:manualLayout>
              </c:layout>
              <c:showLegendKey val="0"/>
              <c:showVal val="1"/>
              <c:showCatName val="0"/>
              <c:showSerName val="0"/>
              <c:showPercent val="0"/>
              <c:showBubbleSize val="0"/>
            </c:dLbl>
            <c:dLbl>
              <c:idx val="4"/>
              <c:layout>
                <c:manualLayout>
                  <c:x val="2.5292038495188102E-3"/>
                  <c:y val="-3.8695917358054339E-2"/>
                </c:manualLayout>
              </c:layout>
              <c:showLegendKey val="0"/>
              <c:showVal val="1"/>
              <c:showCatName val="0"/>
              <c:showSerName val="0"/>
              <c:showPercent val="0"/>
              <c:showBubbleSize val="0"/>
            </c:dLbl>
            <c:dLbl>
              <c:idx val="5"/>
              <c:layout>
                <c:manualLayout>
                  <c:x val="-3.494803149606299E-3"/>
                  <c:y val="-5.2370741207064038E-2"/>
                </c:manualLayout>
              </c:layout>
              <c:showLegendKey val="0"/>
              <c:showVal val="1"/>
              <c:showCatName val="0"/>
              <c:showSerName val="0"/>
              <c:showPercent val="0"/>
              <c:showBubbleSize val="0"/>
            </c:dLbl>
            <c:numFmt formatCode="0" sourceLinked="0"/>
            <c:txPr>
              <a:bodyPr rot="-5400000" vert="horz"/>
              <a:lstStyle/>
              <a:p>
                <a:pPr>
                  <a:defRPr sz="1800"/>
                </a:pPr>
                <a:endParaRPr lang="en-US"/>
              </a:p>
            </c:txPr>
            <c:showLegendKey val="0"/>
            <c:showVal val="1"/>
            <c:showCatName val="0"/>
            <c:showSerName val="0"/>
            <c:showPercent val="0"/>
            <c:showBubbleSize val="0"/>
            <c:showLeaderLines val="0"/>
          </c:dLbls>
          <c:cat>
            <c:strRef>
              <c:f>'Sheet1 (2)'!$M$27:$M$34</c:f>
              <c:strCache>
                <c:ptCount val="8"/>
                <c:pt idx="0">
                  <c:v>Q1 FY22</c:v>
                </c:pt>
                <c:pt idx="1">
                  <c:v>Q2 FY22</c:v>
                </c:pt>
                <c:pt idx="2">
                  <c:v>Q3 FY22</c:v>
                </c:pt>
                <c:pt idx="3">
                  <c:v>Q4 FY22</c:v>
                </c:pt>
                <c:pt idx="4">
                  <c:v>Q1 FY23</c:v>
                </c:pt>
                <c:pt idx="5">
                  <c:v>Q2 FY23</c:v>
                </c:pt>
                <c:pt idx="6">
                  <c:v>Q3 FY23</c:v>
                </c:pt>
                <c:pt idx="7">
                  <c:v>Q4 FY23</c:v>
                </c:pt>
              </c:strCache>
            </c:strRef>
          </c:cat>
          <c:val>
            <c:numRef>
              <c:f>'Sheet1 (2)'!$N$27:$N$34</c:f>
              <c:numCache>
                <c:formatCode>0</c:formatCode>
                <c:ptCount val="8"/>
                <c:pt idx="0">
                  <c:v>83169</c:v>
                </c:pt>
                <c:pt idx="1">
                  <c:v>102889.21800000001</c:v>
                </c:pt>
                <c:pt idx="2">
                  <c:v>101698</c:v>
                </c:pt>
                <c:pt idx="3">
                  <c:v>101125</c:v>
                </c:pt>
                <c:pt idx="4">
                  <c:v>106583.92850000002</c:v>
                </c:pt>
                <c:pt idx="5">
                  <c:v>101805.96197898973</c:v>
                </c:pt>
                <c:pt idx="6">
                  <c:v>103443.11187101027</c:v>
                </c:pt>
                <c:pt idx="7">
                  <c:v>108960.43329999986</c:v>
                </c:pt>
              </c:numCache>
            </c:numRef>
          </c:val>
          <c:extLst xmlns:c16r2="http://schemas.microsoft.com/office/drawing/2015/06/chart">
            <c:ext xmlns:c16="http://schemas.microsoft.com/office/drawing/2014/chart" uri="{C3380CC4-5D6E-409C-BE32-E72D297353CC}">
              <c16:uniqueId val="{00000000-59D0-4E51-AD4D-902AA75F5293}"/>
            </c:ext>
          </c:extLst>
        </c:ser>
        <c:ser>
          <c:idx val="1"/>
          <c:order val="1"/>
          <c:tx>
            <c:strRef>
              <c:f>'Sheet1 (2)'!$O$26</c:f>
              <c:strCache>
                <c:ptCount val="1"/>
                <c:pt idx="0">
                  <c:v>Board</c:v>
                </c:pt>
              </c:strCache>
            </c:strRef>
          </c:tx>
          <c:invertIfNegative val="0"/>
          <c:dLbls>
            <c:dLbl>
              <c:idx val="6"/>
              <c:layout>
                <c:manualLayout>
                  <c:x val="-3.2921810699588477E-3"/>
                  <c:y val="-1.3201320132013201E-2"/>
                </c:manualLayout>
              </c:layout>
              <c:showLegendKey val="0"/>
              <c:showVal val="1"/>
              <c:showCatName val="0"/>
              <c:showSerName val="0"/>
              <c:showPercent val="0"/>
              <c:showBubbleSize val="0"/>
            </c:dLbl>
            <c:txPr>
              <a:bodyPr rot="-5400000" vert="horz"/>
              <a:lstStyle/>
              <a:p>
                <a:pPr>
                  <a:defRPr sz="1800"/>
                </a:pPr>
                <a:endParaRPr lang="en-US"/>
              </a:p>
            </c:txPr>
            <c:showLegendKey val="0"/>
            <c:showVal val="1"/>
            <c:showCatName val="0"/>
            <c:showSerName val="0"/>
            <c:showPercent val="0"/>
            <c:showBubbleSize val="0"/>
            <c:showLeaderLines val="0"/>
          </c:dLbls>
          <c:cat>
            <c:strRef>
              <c:f>'Sheet1 (2)'!$M$27:$M$34</c:f>
              <c:strCache>
                <c:ptCount val="8"/>
                <c:pt idx="0">
                  <c:v>Q1 FY22</c:v>
                </c:pt>
                <c:pt idx="1">
                  <c:v>Q2 FY22</c:v>
                </c:pt>
                <c:pt idx="2">
                  <c:v>Q3 FY22</c:v>
                </c:pt>
                <c:pt idx="3">
                  <c:v>Q4 FY22</c:v>
                </c:pt>
                <c:pt idx="4">
                  <c:v>Q1 FY23</c:v>
                </c:pt>
                <c:pt idx="5">
                  <c:v>Q2 FY23</c:v>
                </c:pt>
                <c:pt idx="6">
                  <c:v>Q3 FY23</c:v>
                </c:pt>
                <c:pt idx="7">
                  <c:v>Q4 FY23</c:v>
                </c:pt>
              </c:strCache>
            </c:strRef>
          </c:cat>
          <c:val>
            <c:numRef>
              <c:f>'Sheet1 (2)'!$O$27:$O$34</c:f>
              <c:numCache>
                <c:formatCode>0</c:formatCode>
                <c:ptCount val="8"/>
                <c:pt idx="0">
                  <c:v>40324</c:v>
                </c:pt>
                <c:pt idx="1">
                  <c:v>50284.057180000003</c:v>
                </c:pt>
                <c:pt idx="2">
                  <c:v>46708</c:v>
                </c:pt>
                <c:pt idx="3">
                  <c:v>46353</c:v>
                </c:pt>
                <c:pt idx="4">
                  <c:v>45011.855739999999</c:v>
                </c:pt>
                <c:pt idx="5">
                  <c:v>46404.54280000001</c:v>
                </c:pt>
                <c:pt idx="6">
                  <c:v>36175.919040000001</c:v>
                </c:pt>
                <c:pt idx="7">
                  <c:v>40443.05455999999</c:v>
                </c:pt>
              </c:numCache>
            </c:numRef>
          </c:val>
        </c:ser>
        <c:ser>
          <c:idx val="2"/>
          <c:order val="2"/>
          <c:tx>
            <c:strRef>
              <c:f>'Sheet1 (2)'!$P$26</c:f>
              <c:strCache>
                <c:ptCount val="1"/>
              </c:strCache>
            </c:strRef>
          </c:tx>
          <c:spPr>
            <a:noFill/>
          </c:spPr>
          <c:invertIfNegative val="0"/>
          <c:dLbls>
            <c:dLbl>
              <c:idx val="0"/>
              <c:layout>
                <c:manualLayout>
                  <c:x val="-3.2921810699588477E-3"/>
                  <c:y val="0.11441144114411438"/>
                </c:manualLayout>
              </c:layout>
              <c:showLegendKey val="0"/>
              <c:showVal val="1"/>
              <c:showCatName val="0"/>
              <c:showSerName val="0"/>
              <c:showPercent val="0"/>
              <c:showBubbleSize val="0"/>
            </c:dLbl>
            <c:dLbl>
              <c:idx val="1"/>
              <c:layout>
                <c:manualLayout>
                  <c:x val="-2.6337448559670781E-2"/>
                  <c:y val="3.9603960396039604E-2"/>
                </c:manualLayout>
              </c:layout>
              <c:showLegendKey val="0"/>
              <c:showVal val="1"/>
              <c:showCatName val="0"/>
              <c:showSerName val="0"/>
              <c:showPercent val="0"/>
              <c:showBubbleSize val="0"/>
            </c:dLbl>
            <c:dLbl>
              <c:idx val="2"/>
              <c:layout>
                <c:manualLayout>
                  <c:x val="-3.2921810699588477E-3"/>
                  <c:y val="5.2805280528052806E-2"/>
                </c:manualLayout>
              </c:layout>
              <c:showLegendKey val="0"/>
              <c:showVal val="1"/>
              <c:showCatName val="0"/>
              <c:showSerName val="0"/>
              <c:showPercent val="0"/>
              <c:showBubbleSize val="0"/>
            </c:dLbl>
            <c:dLbl>
              <c:idx val="3"/>
              <c:layout>
                <c:manualLayout>
                  <c:x val="6.5843621399176953E-3"/>
                  <c:y val="5.7205720572057209E-2"/>
                </c:manualLayout>
              </c:layout>
              <c:showLegendKey val="0"/>
              <c:showVal val="1"/>
              <c:showCatName val="0"/>
              <c:showSerName val="0"/>
              <c:showPercent val="0"/>
              <c:showBubbleSize val="0"/>
            </c:dLbl>
            <c:dLbl>
              <c:idx val="4"/>
              <c:layout>
                <c:manualLayout>
                  <c:x val="6.0355955712094777E-17"/>
                  <c:y val="1.3201320132013222E-2"/>
                </c:manualLayout>
              </c:layout>
              <c:showLegendKey val="0"/>
              <c:showVal val="1"/>
              <c:showCatName val="0"/>
              <c:showSerName val="0"/>
              <c:showPercent val="0"/>
              <c:showBubbleSize val="0"/>
            </c:dLbl>
            <c:dLbl>
              <c:idx val="5"/>
              <c:layout>
                <c:manualLayout>
                  <c:x val="6.5843621399176953E-3"/>
                  <c:y val="7.0407040704070403E-2"/>
                </c:manualLayout>
              </c:layout>
              <c:showLegendKey val="0"/>
              <c:showVal val="1"/>
              <c:showCatName val="0"/>
              <c:showSerName val="0"/>
              <c:showPercent val="0"/>
              <c:showBubbleSize val="0"/>
            </c:dLbl>
            <c:dLbl>
              <c:idx val="6"/>
              <c:layout>
                <c:manualLayout>
                  <c:x val="-3.2921810699588477E-3"/>
                  <c:y val="7.4807480748074806E-2"/>
                </c:manualLayout>
              </c:layout>
              <c:showLegendKey val="0"/>
              <c:showVal val="1"/>
              <c:showCatName val="0"/>
              <c:showSerName val="0"/>
              <c:showPercent val="0"/>
              <c:showBubbleSize val="0"/>
            </c:dLbl>
            <c:dLbl>
              <c:idx val="7"/>
              <c:layout>
                <c:manualLayout>
                  <c:x val="4.6296296296296294E-3"/>
                  <c:y val="3.3739202494054439E-2"/>
                </c:manualLayout>
              </c:layout>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'Sheet1 (2)'!$M$27:$M$34</c:f>
              <c:strCache>
                <c:ptCount val="8"/>
                <c:pt idx="0">
                  <c:v>Q1 FY22</c:v>
                </c:pt>
                <c:pt idx="1">
                  <c:v>Q2 FY22</c:v>
                </c:pt>
                <c:pt idx="2">
                  <c:v>Q3 FY22</c:v>
                </c:pt>
                <c:pt idx="3">
                  <c:v>Q4 FY22</c:v>
                </c:pt>
                <c:pt idx="4">
                  <c:v>Q1 FY23</c:v>
                </c:pt>
                <c:pt idx="5">
                  <c:v>Q2 FY23</c:v>
                </c:pt>
                <c:pt idx="6">
                  <c:v>Q3 FY23</c:v>
                </c:pt>
                <c:pt idx="7">
                  <c:v>Q4 FY23</c:v>
                </c:pt>
              </c:strCache>
            </c:strRef>
          </c:cat>
          <c:val>
            <c:numRef>
              <c:f>'Sheet1 (2)'!$P$27:$P$34</c:f>
              <c:numCache>
                <c:formatCode>0</c:formatCode>
                <c:ptCount val="8"/>
                <c:pt idx="0">
                  <c:v>123493</c:v>
                </c:pt>
                <c:pt idx="1">
                  <c:v>153173.27518</c:v>
                </c:pt>
                <c:pt idx="2">
                  <c:v>148406</c:v>
                </c:pt>
                <c:pt idx="3">
                  <c:v>147478</c:v>
                </c:pt>
                <c:pt idx="4">
                  <c:v>151595.78424000001</c:v>
                </c:pt>
                <c:pt idx="5">
                  <c:v>148210.50477898974</c:v>
                </c:pt>
                <c:pt idx="6">
                  <c:v>139619.03091101028</c:v>
                </c:pt>
                <c:pt idx="7">
                  <c:v>149403.48785999985</c:v>
                </c:pt>
              </c:numCache>
            </c:numRef>
          </c:val>
        </c:ser>
        <c:dLbls>
          <c:showLegendKey val="0"/>
          <c:showVal val="1"/>
          <c:showCatName val="0"/>
          <c:showSerName val="0"/>
          <c:showPercent val="0"/>
          <c:showBubbleSize val="0"/>
        </c:dLbls>
        <c:gapWidth val="150"/>
        <c:shape val="cylinder"/>
        <c:axId val="127396864"/>
        <c:axId val="127402752"/>
        <c:axId val="0"/>
      </c:bar3DChart>
      <c:catAx>
        <c:axId val="127396864"/>
        <c:scaling>
          <c:orientation val="minMax"/>
        </c:scaling>
        <c:delete val="0"/>
        <c:axPos val="b"/>
        <c:numFmt formatCode="General" sourceLinked="1"/>
        <c:majorTickMark val="out"/>
        <c:minorTickMark val="none"/>
        <c:tickLblPos val="nextTo"/>
        <c:txPr>
          <a:bodyPr/>
          <a:lstStyle/>
          <a:p>
            <a:pPr>
              <a:defRPr sz="1800"/>
            </a:pPr>
            <a:endParaRPr lang="en-US"/>
          </a:p>
        </c:txPr>
        <c:crossAx val="127402752"/>
        <c:crosses val="autoZero"/>
        <c:auto val="1"/>
        <c:lblAlgn val="ctr"/>
        <c:lblOffset val="100"/>
        <c:noMultiLvlLbl val="0"/>
      </c:catAx>
      <c:valAx>
        <c:axId val="127402752"/>
        <c:scaling>
          <c:orientation val="minMax"/>
          <c:max val="200000"/>
          <c:min val="0"/>
        </c:scaling>
        <c:delete val="1"/>
        <c:axPos val="l"/>
        <c:majorGridlines>
          <c:spPr>
            <a:ln>
              <a:noFill/>
            </a:ln>
          </c:spPr>
        </c:majorGridlines>
        <c:numFmt formatCode="0" sourceLinked="1"/>
        <c:majorTickMark val="out"/>
        <c:minorTickMark val="none"/>
        <c:tickLblPos val="nextTo"/>
        <c:crossAx val="127396864"/>
        <c:crosses val="autoZero"/>
        <c:crossBetween val="between"/>
      </c:valAx>
    </c:plotArea>
    <c:legend>
      <c:legendPos val="b"/>
      <c:layout>
        <c:manualLayout>
          <c:xMode val="edge"/>
          <c:yMode val="edge"/>
          <c:x val="0.3558437834159619"/>
          <c:y val="0.91807342304042983"/>
          <c:w val="0.34098726548070379"/>
          <c:h val="7.5085713295739029E-2"/>
        </c:manualLayout>
      </c:layout>
      <c:overlay val="0"/>
    </c:legend>
    <c:plotVisOnly val="1"/>
    <c:dispBlanksAs val="gap"/>
    <c:showDLblsOverMax val="0"/>
  </c:chart>
  <c:spPr>
    <a:ln>
      <a:solidFill>
        <a:sysClr val="windowText" lastClr="000000"/>
      </a:solidFill>
    </a:ln>
  </c:spPr>
  <c:txPr>
    <a:bodyPr/>
    <a:lstStyle/>
    <a:p>
      <a:pPr>
        <a:defRPr sz="2000">
          <a:latin typeface="Josefin Sans Regular"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pPr>
            <a:r>
              <a:rPr lang="en-IN" sz="2400" b="0"/>
              <a:t>Turnover (Rs Cr)</a:t>
            </a:r>
            <a:endParaRPr lang="en-US" sz="2400" b="0"/>
          </a:p>
        </c:rich>
      </c:tx>
      <c:layout>
        <c:manualLayout>
          <c:xMode val="edge"/>
          <c:yMode val="edge"/>
          <c:x val="1.2477801976880549E-2"/>
          <c:y val="4.9828811884344425E-2"/>
        </c:manualLayout>
      </c:layout>
      <c:overlay val="1"/>
    </c:title>
    <c:autoTitleDeleted val="0"/>
    <c:view3D>
      <c:rotX val="0"/>
      <c:rotY val="0"/>
      <c:rAngAx val="0"/>
      <c:perspective val="0"/>
    </c:view3D>
    <c:floor>
      <c:thickness val="0"/>
      <c:spPr>
        <a:noFill/>
      </c:spPr>
    </c:floor>
    <c:side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sideWall>
    <c:back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backWall>
    <c:plotArea>
      <c:layout/>
      <c:bar3DChart>
        <c:barDir val="col"/>
        <c:grouping val="stacked"/>
        <c:varyColors val="0"/>
        <c:ser>
          <c:idx val="0"/>
          <c:order val="0"/>
          <c:tx>
            <c:strRef>
              <c:f>'Sheet1 (2)'!$Q$4</c:f>
              <c:strCache>
                <c:ptCount val="1"/>
                <c:pt idx="0">
                  <c:v>Turnover</c:v>
                </c:pt>
              </c:strCache>
            </c:strRef>
          </c:tx>
          <c:spPr>
            <a:solidFill>
              <a:srgbClr val="669900"/>
            </a:solidFill>
          </c:spPr>
          <c:invertIfNegative val="0"/>
          <c:dLbls>
            <c:dLbl>
              <c:idx val="0"/>
              <c:layout>
                <c:manualLayout>
                  <c:x val="-3.3992293516501926E-3"/>
                  <c:y val="-0.20605906043121128"/>
                </c:manualLayout>
              </c:layout>
              <c:showLegendKey val="0"/>
              <c:showVal val="1"/>
              <c:showCatName val="0"/>
              <c:showSerName val="0"/>
              <c:showPercent val="0"/>
              <c:showBubbleSize val="0"/>
            </c:dLbl>
            <c:dLbl>
              <c:idx val="1"/>
              <c:layout>
                <c:manualLayout>
                  <c:x val="-7.0921985815602835E-3"/>
                  <c:y val="-0.25087528026608003"/>
                </c:manualLayout>
              </c:layout>
              <c:showLegendKey val="0"/>
              <c:showVal val="1"/>
              <c:showCatName val="0"/>
              <c:showSerName val="0"/>
              <c:showPercent val="0"/>
              <c:showBubbleSize val="0"/>
            </c:dLbl>
            <c:dLbl>
              <c:idx val="2"/>
              <c:layout>
                <c:manualLayout>
                  <c:x val="-2.599542078516781E-3"/>
                  <c:y val="-0.28319551149223754"/>
                </c:manualLayout>
              </c:layout>
              <c:showLegendKey val="0"/>
              <c:showVal val="1"/>
              <c:showCatName val="0"/>
              <c:showSerName val="0"/>
              <c:showPercent val="0"/>
              <c:showBubbleSize val="0"/>
            </c:dLbl>
            <c:dLbl>
              <c:idx val="3"/>
              <c:layout>
                <c:manualLayout>
                  <c:x val="-4.3323839839169041E-3"/>
                  <c:y val="-0.34569415665147118"/>
                </c:manualLayout>
              </c:layout>
              <c:showLegendKey val="0"/>
              <c:showVal val="1"/>
              <c:showCatName val="0"/>
              <c:showSerName val="0"/>
              <c:showPercent val="0"/>
              <c:showBubbleSize val="0"/>
            </c:dLbl>
            <c:dLbl>
              <c:idx val="4"/>
              <c:layout>
                <c:manualLayout>
                  <c:x val="2.529178533534372E-3"/>
                  <c:y val="-0.30243191261011404"/>
                </c:manualLayout>
              </c:layout>
              <c:showLegendKey val="0"/>
              <c:showVal val="1"/>
              <c:showCatName val="0"/>
              <c:showSerName val="0"/>
              <c:showPercent val="0"/>
              <c:showBubbleSize val="0"/>
            </c:dLbl>
            <c:dLbl>
              <c:idx val="5"/>
              <c:layout>
                <c:manualLayout>
                  <c:x val="3.616307961504812E-3"/>
                  <c:y val="-0.3502949245594591"/>
                </c:manualLayout>
              </c:layout>
              <c:showLegendKey val="0"/>
              <c:showVal val="1"/>
              <c:showCatName val="0"/>
              <c:showSerName val="0"/>
              <c:showPercent val="0"/>
              <c:showBubbleSize val="0"/>
            </c:dLbl>
            <c:dLbl>
              <c:idx val="6"/>
              <c:layout>
                <c:manualLayout>
                  <c:x val="7.1111111111111115E-3"/>
                  <c:y val="-0.33211220439283379"/>
                </c:manualLayout>
              </c:layout>
              <c:showLegendKey val="0"/>
              <c:showVal val="1"/>
              <c:showCatName val="0"/>
              <c:showSerName val="0"/>
              <c:showPercent val="0"/>
              <c:showBubbleSize val="0"/>
            </c:dLbl>
            <c:dLbl>
              <c:idx val="7"/>
              <c:layout>
                <c:manualLayout>
                  <c:x val="1.0666666666666666E-2"/>
                  <c:y val="-0.36630022543327262"/>
                </c:manualLayout>
              </c:layout>
              <c:showLegendKey val="0"/>
              <c:showVal val="1"/>
              <c:showCatName val="0"/>
              <c:showSerName val="0"/>
              <c:showPercent val="0"/>
              <c:showBubbleSize val="0"/>
            </c:dLbl>
            <c:numFmt formatCode="0" sourceLinked="0"/>
            <c:txPr>
              <a:bodyPr/>
              <a:lstStyle/>
              <a:p>
                <a:pPr>
                  <a:defRPr sz="1800"/>
                </a:pPr>
                <a:endParaRPr lang="en-US"/>
              </a:p>
            </c:txPr>
            <c:showLegendKey val="0"/>
            <c:showVal val="1"/>
            <c:showCatName val="0"/>
            <c:showSerName val="0"/>
            <c:showPercent val="0"/>
            <c:showBubbleSize val="0"/>
            <c:showLeaderLines val="0"/>
          </c:dLbls>
          <c:cat>
            <c:strRef>
              <c:f>'Sheet1 (2)'!$P$5:$P$12</c:f>
              <c:strCache>
                <c:ptCount val="8"/>
                <c:pt idx="0">
                  <c:v>Q1 FY22</c:v>
                </c:pt>
                <c:pt idx="1">
                  <c:v>Q2 FY22</c:v>
                </c:pt>
                <c:pt idx="2">
                  <c:v>Q3 FY22</c:v>
                </c:pt>
                <c:pt idx="3">
                  <c:v>Q4 FY22</c:v>
                </c:pt>
                <c:pt idx="4">
                  <c:v>Q1 FY23</c:v>
                </c:pt>
                <c:pt idx="5">
                  <c:v>Q2 FY23</c:v>
                </c:pt>
                <c:pt idx="6">
                  <c:v>Q3 FY23</c:v>
                </c:pt>
                <c:pt idx="7">
                  <c:v>Q4 FY23</c:v>
                </c:pt>
              </c:strCache>
            </c:strRef>
          </c:cat>
          <c:val>
            <c:numRef>
              <c:f>'Sheet1 (2)'!$Q$5:$Q$12</c:f>
              <c:numCache>
                <c:formatCode>0</c:formatCode>
                <c:ptCount val="8"/>
                <c:pt idx="0">
                  <c:v>646.3900000000001</c:v>
                </c:pt>
                <c:pt idx="1">
                  <c:v>942.03</c:v>
                </c:pt>
                <c:pt idx="2">
                  <c:v>1092.4099999999999</c:v>
                </c:pt>
                <c:pt idx="3">
                  <c:v>1388.22</c:v>
                </c:pt>
                <c:pt idx="4">
                  <c:v>1136</c:v>
                </c:pt>
                <c:pt idx="5">
                  <c:v>1386</c:v>
                </c:pt>
                <c:pt idx="6">
                  <c:v>1263.1899999999998</c:v>
                </c:pt>
                <c:pt idx="7">
                  <c:v>1440.09</c:v>
                </c:pt>
              </c:numCache>
            </c:numRef>
          </c:val>
          <c:extLst xmlns:c16r2="http://schemas.microsoft.com/office/drawing/2015/06/chart">
            <c:ext xmlns:c16="http://schemas.microsoft.com/office/drawing/2014/chart" uri="{C3380CC4-5D6E-409C-BE32-E72D297353CC}">
              <c16:uniqueId val="{00000000-59D0-4E51-AD4D-902AA75F5293}"/>
            </c:ext>
          </c:extLst>
        </c:ser>
        <c:dLbls>
          <c:showLegendKey val="0"/>
          <c:showVal val="1"/>
          <c:showCatName val="0"/>
          <c:showSerName val="0"/>
          <c:showPercent val="0"/>
          <c:showBubbleSize val="0"/>
        </c:dLbls>
        <c:gapWidth val="150"/>
        <c:shape val="cylinder"/>
        <c:axId val="127466112"/>
        <c:axId val="129267200"/>
        <c:axId val="0"/>
      </c:bar3DChart>
      <c:catAx>
        <c:axId val="127466112"/>
        <c:scaling>
          <c:orientation val="minMax"/>
        </c:scaling>
        <c:delete val="0"/>
        <c:axPos val="b"/>
        <c:numFmt formatCode="General" sourceLinked="1"/>
        <c:majorTickMark val="out"/>
        <c:minorTickMark val="none"/>
        <c:tickLblPos val="nextTo"/>
        <c:crossAx val="129267200"/>
        <c:crosses val="autoZero"/>
        <c:auto val="1"/>
        <c:lblAlgn val="ctr"/>
        <c:lblOffset val="100"/>
        <c:noMultiLvlLbl val="0"/>
      </c:catAx>
      <c:valAx>
        <c:axId val="129267200"/>
        <c:scaling>
          <c:orientation val="minMax"/>
          <c:max val="1800"/>
          <c:min val="0"/>
        </c:scaling>
        <c:delete val="1"/>
        <c:axPos val="l"/>
        <c:majorGridlines>
          <c:spPr>
            <a:ln>
              <a:noFill/>
            </a:ln>
          </c:spPr>
        </c:majorGridlines>
        <c:numFmt formatCode="0" sourceLinked="1"/>
        <c:majorTickMark val="out"/>
        <c:minorTickMark val="none"/>
        <c:tickLblPos val="nextTo"/>
        <c:crossAx val="127466112"/>
        <c:crosses val="autoZero"/>
        <c:crossBetween val="between"/>
      </c:valAx>
    </c:plotArea>
    <c:plotVisOnly val="1"/>
    <c:dispBlanksAs val="gap"/>
    <c:showDLblsOverMax val="0"/>
  </c:chart>
  <c:spPr>
    <a:ln>
      <a:solidFill>
        <a:sysClr val="windowText" lastClr="000000"/>
      </a:solidFill>
    </a:ln>
  </c:spPr>
  <c:txPr>
    <a:bodyPr/>
    <a:lstStyle/>
    <a:p>
      <a:pPr>
        <a:defRPr sz="1400">
          <a:latin typeface="Josefin Sans Regular"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pPr>
            <a:r>
              <a:rPr lang="en-IN" sz="2400" b="0"/>
              <a:t>EBIDTA (Rs Cr)</a:t>
            </a:r>
            <a:endParaRPr lang="en-US" sz="2400" b="0"/>
          </a:p>
        </c:rich>
      </c:tx>
      <c:layout>
        <c:manualLayout>
          <c:xMode val="edge"/>
          <c:yMode val="edge"/>
          <c:x val="5.5030993466242253E-2"/>
          <c:y val="6.0625033206881528E-2"/>
        </c:manualLayout>
      </c:layout>
      <c:overlay val="1"/>
    </c:title>
    <c:autoTitleDeleted val="0"/>
    <c:view3D>
      <c:rotX val="0"/>
      <c:rotY val="0"/>
      <c:rAngAx val="0"/>
      <c:perspective val="0"/>
    </c:view3D>
    <c:floor>
      <c:thickness val="0"/>
      <c:spPr>
        <a:noFill/>
      </c:spPr>
    </c:floor>
    <c:side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sideWall>
    <c:back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backWall>
    <c:plotArea>
      <c:layout/>
      <c:bar3DChart>
        <c:barDir val="col"/>
        <c:grouping val="stacked"/>
        <c:varyColors val="0"/>
        <c:ser>
          <c:idx val="0"/>
          <c:order val="0"/>
          <c:tx>
            <c:strRef>
              <c:f>'Sheet1 (2)'!$R$4</c:f>
              <c:strCache>
                <c:ptCount val="1"/>
                <c:pt idx="0">
                  <c:v>EBIDTA</c:v>
                </c:pt>
              </c:strCache>
            </c:strRef>
          </c:tx>
          <c:spPr>
            <a:solidFill>
              <a:srgbClr val="669900"/>
            </a:solidFill>
          </c:spPr>
          <c:invertIfNegative val="0"/>
          <c:dLbls>
            <c:dLbl>
              <c:idx val="0"/>
              <c:layout>
                <c:manualLayout>
                  <c:x val="-6.9453286424303344E-3"/>
                  <c:y val="-0.11429117918964583"/>
                </c:manualLayout>
              </c:layout>
              <c:showLegendKey val="0"/>
              <c:showVal val="1"/>
              <c:showCatName val="0"/>
              <c:showSerName val="0"/>
              <c:showPercent val="0"/>
              <c:showBubbleSize val="0"/>
            </c:dLbl>
            <c:dLbl>
              <c:idx val="1"/>
              <c:layout>
                <c:manualLayout>
                  <c:x val="0"/>
                  <c:y val="-0.16990362034705175"/>
                </c:manualLayout>
              </c:layout>
              <c:showLegendKey val="0"/>
              <c:showVal val="1"/>
              <c:showCatName val="0"/>
              <c:showSerName val="0"/>
              <c:showPercent val="0"/>
              <c:showBubbleSize val="0"/>
            </c:dLbl>
            <c:dLbl>
              <c:idx val="2"/>
              <c:layout>
                <c:manualLayout>
                  <c:x val="9.4655721226336075E-4"/>
                  <c:y val="-0.15364128066987578"/>
                </c:manualLayout>
              </c:layout>
              <c:showLegendKey val="0"/>
              <c:showVal val="1"/>
              <c:showCatName val="0"/>
              <c:showSerName val="0"/>
              <c:showPercent val="0"/>
              <c:showBubbleSize val="0"/>
            </c:dLbl>
            <c:dLbl>
              <c:idx val="3"/>
              <c:layout>
                <c:manualLayout>
                  <c:x val="-4.3323839839169041E-3"/>
                  <c:y val="-0.22153761144229442"/>
                </c:manualLayout>
              </c:layout>
              <c:showLegendKey val="0"/>
              <c:showVal val="1"/>
              <c:showCatName val="0"/>
              <c:showSerName val="0"/>
              <c:showPercent val="0"/>
              <c:showBubbleSize val="0"/>
            </c:dLbl>
            <c:dLbl>
              <c:idx val="4"/>
              <c:layout>
                <c:manualLayout>
                  <c:x val="6.0752778243145138E-3"/>
                  <c:y val="-0.25384891665869697"/>
                </c:manualLayout>
              </c:layout>
              <c:showLegendKey val="0"/>
              <c:showVal val="1"/>
              <c:showCatName val="0"/>
              <c:showSerName val="0"/>
              <c:showPercent val="0"/>
              <c:showBubbleSize val="0"/>
            </c:dLbl>
            <c:dLbl>
              <c:idx val="5"/>
              <c:layout>
                <c:manualLayout>
                  <c:x val="-1.4161520251145077E-2"/>
                  <c:y val="-0.39425097431002942"/>
                </c:manualLayout>
              </c:layout>
              <c:showLegendKey val="0"/>
              <c:showVal val="1"/>
              <c:showCatName val="0"/>
              <c:showSerName val="0"/>
              <c:showPercent val="0"/>
              <c:showBubbleSize val="0"/>
            </c:dLbl>
            <c:dLbl>
              <c:idx val="6"/>
              <c:layout>
                <c:manualLayout>
                  <c:x val="0"/>
                  <c:y val="-0.38326585695006748"/>
                </c:manualLayout>
              </c:layout>
              <c:showLegendKey val="0"/>
              <c:showVal val="1"/>
              <c:showCatName val="0"/>
              <c:showSerName val="0"/>
              <c:showPercent val="0"/>
              <c:showBubbleSize val="0"/>
            </c:dLbl>
            <c:dLbl>
              <c:idx val="7"/>
              <c:layout>
                <c:manualLayout>
                  <c:x val="1.4184397163120567E-2"/>
                  <c:y val="-0.3888888888888889"/>
                </c:manualLayout>
              </c:layout>
              <c:showLegendKey val="0"/>
              <c:showVal val="1"/>
              <c:showCatName val="0"/>
              <c:showSerName val="0"/>
              <c:showPercent val="0"/>
              <c:showBubbleSize val="0"/>
            </c:dLbl>
            <c:numFmt formatCode="0" sourceLinked="0"/>
            <c:txPr>
              <a:bodyPr/>
              <a:lstStyle/>
              <a:p>
                <a:pPr>
                  <a:defRPr sz="1800"/>
                </a:pPr>
                <a:endParaRPr lang="en-US"/>
              </a:p>
            </c:txPr>
            <c:showLegendKey val="0"/>
            <c:showVal val="1"/>
            <c:showCatName val="0"/>
            <c:showSerName val="0"/>
            <c:showPercent val="0"/>
            <c:showBubbleSize val="0"/>
            <c:showLeaderLines val="0"/>
          </c:dLbls>
          <c:cat>
            <c:strRef>
              <c:f>'Sheet1 (2)'!$P$5:$P$12</c:f>
              <c:strCache>
                <c:ptCount val="8"/>
                <c:pt idx="0">
                  <c:v>Q1 FY22</c:v>
                </c:pt>
                <c:pt idx="1">
                  <c:v>Q2 FY22</c:v>
                </c:pt>
                <c:pt idx="2">
                  <c:v>Q3 FY22</c:v>
                </c:pt>
                <c:pt idx="3">
                  <c:v>Q4 FY22</c:v>
                </c:pt>
                <c:pt idx="4">
                  <c:v>Q1 FY23</c:v>
                </c:pt>
                <c:pt idx="5">
                  <c:v>Q2 FY23</c:v>
                </c:pt>
                <c:pt idx="6">
                  <c:v>Q3 FY23</c:v>
                </c:pt>
                <c:pt idx="7">
                  <c:v>Q4 FY23</c:v>
                </c:pt>
              </c:strCache>
            </c:strRef>
          </c:cat>
          <c:val>
            <c:numRef>
              <c:f>'Sheet1 (2)'!$R$5:$R$12</c:f>
              <c:numCache>
                <c:formatCode>0</c:formatCode>
                <c:ptCount val="8"/>
                <c:pt idx="0">
                  <c:v>77.329556410000066</c:v>
                </c:pt>
                <c:pt idx="1">
                  <c:v>105.3662608579999</c:v>
                </c:pt>
                <c:pt idx="2">
                  <c:v>98.096956992999864</c:v>
                </c:pt>
                <c:pt idx="3">
                  <c:v>126.3017532449999</c:v>
                </c:pt>
                <c:pt idx="4">
                  <c:v>176.38866566999997</c:v>
                </c:pt>
                <c:pt idx="5">
                  <c:v>283.0529264240003</c:v>
                </c:pt>
                <c:pt idx="6">
                  <c:v>300.76999999999987</c:v>
                </c:pt>
                <c:pt idx="7">
                  <c:v>287.83337125500071</c:v>
                </c:pt>
              </c:numCache>
            </c:numRef>
          </c:val>
          <c:extLst xmlns:c16r2="http://schemas.microsoft.com/office/drawing/2015/06/chart">
            <c:ext xmlns:c16="http://schemas.microsoft.com/office/drawing/2014/chart" uri="{C3380CC4-5D6E-409C-BE32-E72D297353CC}">
              <c16:uniqueId val="{00000000-59D0-4E51-AD4D-902AA75F5293}"/>
            </c:ext>
          </c:extLst>
        </c:ser>
        <c:dLbls>
          <c:showLegendKey val="0"/>
          <c:showVal val="1"/>
          <c:showCatName val="0"/>
          <c:showSerName val="0"/>
          <c:showPercent val="0"/>
          <c:showBubbleSize val="0"/>
        </c:dLbls>
        <c:gapWidth val="150"/>
        <c:shape val="cylinder"/>
        <c:axId val="129320064"/>
        <c:axId val="129335296"/>
        <c:axId val="0"/>
      </c:bar3DChart>
      <c:catAx>
        <c:axId val="129320064"/>
        <c:scaling>
          <c:orientation val="minMax"/>
        </c:scaling>
        <c:delete val="0"/>
        <c:axPos val="b"/>
        <c:numFmt formatCode="General" sourceLinked="1"/>
        <c:majorTickMark val="out"/>
        <c:minorTickMark val="none"/>
        <c:tickLblPos val="nextTo"/>
        <c:crossAx val="129335296"/>
        <c:crosses val="autoZero"/>
        <c:auto val="1"/>
        <c:lblAlgn val="ctr"/>
        <c:lblOffset val="100"/>
        <c:noMultiLvlLbl val="0"/>
      </c:catAx>
      <c:valAx>
        <c:axId val="129335296"/>
        <c:scaling>
          <c:orientation val="minMax"/>
          <c:max val="320"/>
          <c:min val="0"/>
        </c:scaling>
        <c:delete val="1"/>
        <c:axPos val="l"/>
        <c:majorGridlines>
          <c:spPr>
            <a:ln>
              <a:noFill/>
            </a:ln>
          </c:spPr>
        </c:majorGridlines>
        <c:numFmt formatCode="0" sourceLinked="1"/>
        <c:majorTickMark val="out"/>
        <c:minorTickMark val="none"/>
        <c:tickLblPos val="nextTo"/>
        <c:crossAx val="129320064"/>
        <c:crosses val="autoZero"/>
        <c:crossBetween val="between"/>
      </c:valAx>
    </c:plotArea>
    <c:plotVisOnly val="1"/>
    <c:dispBlanksAs val="gap"/>
    <c:showDLblsOverMax val="0"/>
  </c:chart>
  <c:spPr>
    <a:ln>
      <a:solidFill>
        <a:sysClr val="windowText" lastClr="000000"/>
      </a:solidFill>
    </a:ln>
  </c:spPr>
  <c:txPr>
    <a:bodyPr/>
    <a:lstStyle/>
    <a:p>
      <a:pPr>
        <a:defRPr sz="1400">
          <a:latin typeface="Josefin Sans Regular"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pPr>
            <a:r>
              <a:rPr lang="en-IN" sz="2400" b="0"/>
              <a:t>PBT (Rs Cr)</a:t>
            </a:r>
            <a:endParaRPr lang="en-US" sz="2400" b="0"/>
          </a:p>
        </c:rich>
      </c:tx>
      <c:layout>
        <c:manualLayout>
          <c:xMode val="edge"/>
          <c:yMode val="edge"/>
          <c:x val="5.5030993466242253E-2"/>
          <c:y val="6.0625033206881528E-2"/>
        </c:manualLayout>
      </c:layout>
      <c:overlay val="1"/>
    </c:title>
    <c:autoTitleDeleted val="0"/>
    <c:view3D>
      <c:rotX val="0"/>
      <c:rotY val="0"/>
      <c:rAngAx val="0"/>
      <c:perspective val="0"/>
    </c:view3D>
    <c:floor>
      <c:thickness val="0"/>
      <c:spPr>
        <a:noFill/>
      </c:spPr>
    </c:floor>
    <c:side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sideWall>
    <c:back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backWall>
    <c:plotArea>
      <c:layout/>
      <c:bar3DChart>
        <c:barDir val="col"/>
        <c:grouping val="stacked"/>
        <c:varyColors val="0"/>
        <c:ser>
          <c:idx val="0"/>
          <c:order val="0"/>
          <c:tx>
            <c:strRef>
              <c:f>'Sheet1 (2)'!$T$4</c:f>
              <c:strCache>
                <c:ptCount val="1"/>
                <c:pt idx="0">
                  <c:v>PBT</c:v>
                </c:pt>
              </c:strCache>
            </c:strRef>
          </c:tx>
          <c:spPr>
            <a:solidFill>
              <a:srgbClr val="669900"/>
            </a:solidFill>
          </c:spPr>
          <c:invertIfNegative val="0"/>
          <c:dLbls>
            <c:dLbl>
              <c:idx val="0"/>
              <c:layout>
                <c:manualLayout>
                  <c:x val="-3.8304231636154512E-2"/>
                  <c:y val="-8.6725424754004521E-2"/>
                </c:manualLayout>
              </c:layout>
              <c:showLegendKey val="0"/>
              <c:showVal val="1"/>
              <c:showCatName val="0"/>
              <c:showSerName val="0"/>
              <c:showPercent val="0"/>
              <c:showBubbleSize val="0"/>
            </c:dLbl>
            <c:dLbl>
              <c:idx val="1"/>
              <c:layout>
                <c:manualLayout>
                  <c:x val="-3.5460992907801418E-3"/>
                  <c:y val="-7.2737628444217758E-2"/>
                </c:manualLayout>
              </c:layout>
              <c:showLegendKey val="0"/>
              <c:showVal val="1"/>
              <c:showCatName val="0"/>
              <c:showSerName val="0"/>
              <c:showPercent val="0"/>
              <c:showBubbleSize val="0"/>
            </c:dLbl>
            <c:dLbl>
              <c:idx val="2"/>
              <c:layout>
                <c:manualLayout>
                  <c:x val="9.4655721226336075E-4"/>
                  <c:y val="-5.1077178105773217E-2"/>
                </c:manualLayout>
              </c:layout>
              <c:showLegendKey val="0"/>
              <c:showVal val="1"/>
              <c:showCatName val="0"/>
              <c:showSerName val="0"/>
              <c:showPercent val="0"/>
              <c:showBubbleSize val="0"/>
            </c:dLbl>
            <c:dLbl>
              <c:idx val="3"/>
              <c:layout>
                <c:manualLayout>
                  <c:x val="6.3059138884235212E-3"/>
                  <c:y val="-8.6584844910580508E-2"/>
                </c:manualLayout>
              </c:layout>
              <c:showLegendKey val="0"/>
              <c:showVal val="1"/>
              <c:showCatName val="0"/>
              <c:showSerName val="0"/>
              <c:showPercent val="0"/>
              <c:showBubbleSize val="0"/>
            </c:dLbl>
            <c:dLbl>
              <c:idx val="4"/>
              <c:layout>
                <c:manualLayout>
                  <c:x val="1.3167476405874798E-2"/>
                  <c:y val="-0.1836734780622058"/>
                </c:manualLayout>
              </c:layout>
              <c:showLegendKey val="0"/>
              <c:showVal val="1"/>
              <c:showCatName val="0"/>
              <c:showSerName val="0"/>
              <c:showPercent val="0"/>
              <c:showBubbleSize val="0"/>
            </c:dLbl>
            <c:dLbl>
              <c:idx val="5"/>
              <c:layout>
                <c:manualLayout>
                  <c:x val="3.5689953649410844E-3"/>
                  <c:y val="-0.31754577236549886"/>
                </c:manualLayout>
              </c:layout>
              <c:showLegendKey val="0"/>
              <c:showVal val="1"/>
              <c:showCatName val="0"/>
              <c:showSerName val="0"/>
              <c:showPercent val="0"/>
              <c:showBubbleSize val="0"/>
            </c:dLbl>
            <c:dLbl>
              <c:idx val="6"/>
              <c:layout>
                <c:manualLayout>
                  <c:x val="1.7730496453900711E-2"/>
                  <c:y val="-0.32928475033738192"/>
                </c:manualLayout>
              </c:layout>
              <c:showLegendKey val="0"/>
              <c:showVal val="1"/>
              <c:showCatName val="0"/>
              <c:showSerName val="0"/>
              <c:showPercent val="0"/>
              <c:showBubbleSize val="0"/>
            </c:dLbl>
            <c:dLbl>
              <c:idx val="7"/>
              <c:layout>
                <c:manualLayout>
                  <c:x val="1.0638297872340425E-2"/>
                  <c:y val="-0.31848852901484476"/>
                </c:manualLayout>
              </c:layout>
              <c:showLegendKey val="0"/>
              <c:showVal val="1"/>
              <c:showCatName val="0"/>
              <c:showSerName val="0"/>
              <c:showPercent val="0"/>
              <c:showBubbleSize val="0"/>
            </c:dLbl>
            <c:numFmt formatCode="0" sourceLinked="0"/>
            <c:txPr>
              <a:bodyPr/>
              <a:lstStyle/>
              <a:p>
                <a:pPr>
                  <a:defRPr sz="1800"/>
                </a:pPr>
                <a:endParaRPr lang="en-US"/>
              </a:p>
            </c:txPr>
            <c:showLegendKey val="0"/>
            <c:showVal val="1"/>
            <c:showCatName val="0"/>
            <c:showSerName val="0"/>
            <c:showPercent val="0"/>
            <c:showBubbleSize val="0"/>
            <c:showLeaderLines val="0"/>
          </c:dLbls>
          <c:cat>
            <c:strRef>
              <c:f>'Sheet1 (2)'!$P$5:$P$12</c:f>
              <c:strCache>
                <c:ptCount val="8"/>
                <c:pt idx="0">
                  <c:v>Q1 FY22</c:v>
                </c:pt>
                <c:pt idx="1">
                  <c:v>Q2 FY22</c:v>
                </c:pt>
                <c:pt idx="2">
                  <c:v>Q3 FY22</c:v>
                </c:pt>
                <c:pt idx="3">
                  <c:v>Q4 FY22</c:v>
                </c:pt>
                <c:pt idx="4">
                  <c:v>Q1 FY23</c:v>
                </c:pt>
                <c:pt idx="5">
                  <c:v>Q2 FY23</c:v>
                </c:pt>
                <c:pt idx="6">
                  <c:v>Q3 FY23</c:v>
                </c:pt>
                <c:pt idx="7">
                  <c:v>Q4 FY23</c:v>
                </c:pt>
              </c:strCache>
            </c:strRef>
          </c:cat>
          <c:val>
            <c:numRef>
              <c:f>'Sheet1 (2)'!$T$5:$T$12</c:f>
              <c:numCache>
                <c:formatCode>0</c:formatCode>
                <c:ptCount val="8"/>
                <c:pt idx="0">
                  <c:v>-20.850443589999934</c:v>
                </c:pt>
                <c:pt idx="1">
                  <c:v>7.476260857999911</c:v>
                </c:pt>
                <c:pt idx="2">
                  <c:v>1.7369569929998647</c:v>
                </c:pt>
                <c:pt idx="3">
                  <c:v>33.641753244999904</c:v>
                </c:pt>
                <c:pt idx="4">
                  <c:v>92.968665669999965</c:v>
                </c:pt>
                <c:pt idx="5">
                  <c:v>172.8129264240003</c:v>
                </c:pt>
                <c:pt idx="6">
                  <c:v>174.12999999999988</c:v>
                </c:pt>
                <c:pt idx="7">
                  <c:v>162.86337125500071</c:v>
                </c:pt>
              </c:numCache>
            </c:numRef>
          </c:val>
          <c:extLst xmlns:c16r2="http://schemas.microsoft.com/office/drawing/2015/06/chart">
            <c:ext xmlns:c16="http://schemas.microsoft.com/office/drawing/2014/chart" uri="{C3380CC4-5D6E-409C-BE32-E72D297353CC}">
              <c16:uniqueId val="{00000000-59D0-4E51-AD4D-902AA75F5293}"/>
            </c:ext>
          </c:extLst>
        </c:ser>
        <c:dLbls>
          <c:showLegendKey val="0"/>
          <c:showVal val="1"/>
          <c:showCatName val="0"/>
          <c:showSerName val="0"/>
          <c:showPercent val="0"/>
          <c:showBubbleSize val="0"/>
        </c:dLbls>
        <c:gapWidth val="150"/>
        <c:shape val="cylinder"/>
        <c:axId val="127468672"/>
        <c:axId val="127470208"/>
        <c:axId val="0"/>
      </c:bar3DChart>
      <c:catAx>
        <c:axId val="127468672"/>
        <c:scaling>
          <c:orientation val="minMax"/>
        </c:scaling>
        <c:delete val="0"/>
        <c:axPos val="b"/>
        <c:numFmt formatCode="General" sourceLinked="1"/>
        <c:majorTickMark val="none"/>
        <c:minorTickMark val="none"/>
        <c:tickLblPos val="low"/>
        <c:crossAx val="127470208"/>
        <c:crosses val="autoZero"/>
        <c:auto val="1"/>
        <c:lblAlgn val="ctr"/>
        <c:lblOffset val="100"/>
        <c:tickLblSkip val="1"/>
        <c:noMultiLvlLbl val="0"/>
      </c:catAx>
      <c:valAx>
        <c:axId val="127470208"/>
        <c:scaling>
          <c:orientation val="minMax"/>
          <c:max val="200"/>
          <c:min val="-40"/>
        </c:scaling>
        <c:delete val="1"/>
        <c:axPos val="l"/>
        <c:majorGridlines>
          <c:spPr>
            <a:ln>
              <a:noFill/>
            </a:ln>
          </c:spPr>
        </c:majorGridlines>
        <c:numFmt formatCode="0" sourceLinked="1"/>
        <c:majorTickMark val="out"/>
        <c:minorTickMark val="none"/>
        <c:tickLblPos val="nextTo"/>
        <c:crossAx val="127468672"/>
        <c:crosses val="autoZero"/>
        <c:crossBetween val="between"/>
      </c:valAx>
    </c:plotArea>
    <c:plotVisOnly val="1"/>
    <c:dispBlanksAs val="gap"/>
    <c:showDLblsOverMax val="0"/>
  </c:chart>
  <c:spPr>
    <a:ln>
      <a:solidFill>
        <a:sysClr val="windowText" lastClr="000000"/>
      </a:solidFill>
    </a:ln>
  </c:spPr>
  <c:txPr>
    <a:bodyPr/>
    <a:lstStyle/>
    <a:p>
      <a:pPr>
        <a:defRPr sz="1400">
          <a:latin typeface="Josefin Sans Regular"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pPr>
            <a:r>
              <a:rPr lang="en-IN" sz="2400" b="0"/>
              <a:t>PAT (Rs Cr)</a:t>
            </a:r>
            <a:endParaRPr lang="en-US" sz="2400" b="0"/>
          </a:p>
        </c:rich>
      </c:tx>
      <c:layout>
        <c:manualLayout>
          <c:xMode val="edge"/>
          <c:yMode val="edge"/>
          <c:x val="5.5030993466242253E-2"/>
          <c:y val="6.0625033206881528E-2"/>
        </c:manualLayout>
      </c:layout>
      <c:overlay val="1"/>
    </c:title>
    <c:autoTitleDeleted val="0"/>
    <c:view3D>
      <c:rotX val="0"/>
      <c:rotY val="0"/>
      <c:rAngAx val="0"/>
      <c:perspective val="0"/>
    </c:view3D>
    <c:floor>
      <c:thickness val="0"/>
      <c:spPr>
        <a:noFill/>
      </c:spPr>
    </c:floor>
    <c:side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sideWall>
    <c:backWall>
      <c:thickness val="0"/>
      <c:spPr>
        <a:noFill/>
        <a:ln>
          <a:noFill/>
        </a:ln>
        <a:effectLst>
          <a:outerShdw blurRad="76200" dir="13500000" sy="23000" kx="1200000" algn="br" rotWithShape="0">
            <a:prstClr val="black">
              <a:alpha val="20000"/>
            </a:prstClr>
          </a:outerShdw>
        </a:effectLst>
        <a:scene3d>
          <a:camera prst="orthographicFront"/>
          <a:lightRig rig="threePt" dir="t"/>
        </a:scene3d>
        <a:sp3d>
          <a:bevelB/>
        </a:sp3d>
      </c:spPr>
    </c:backWall>
    <c:plotArea>
      <c:layout/>
      <c:bar3DChart>
        <c:barDir val="col"/>
        <c:grouping val="stacked"/>
        <c:varyColors val="0"/>
        <c:ser>
          <c:idx val="0"/>
          <c:order val="0"/>
          <c:tx>
            <c:strRef>
              <c:f>'Sheet1 (2)'!$U$4</c:f>
              <c:strCache>
                <c:ptCount val="1"/>
                <c:pt idx="0">
                  <c:v>PAT</c:v>
                </c:pt>
              </c:strCache>
            </c:strRef>
          </c:tx>
          <c:spPr>
            <a:solidFill>
              <a:srgbClr val="669900"/>
            </a:solidFill>
          </c:spPr>
          <c:invertIfNegative val="0"/>
          <c:dLbls>
            <c:dLbl>
              <c:idx val="0"/>
              <c:layout>
                <c:manualLayout>
                  <c:x val="-3.5314122968671466E-2"/>
                  <c:y val="-5.4910261723357452E-2"/>
                </c:manualLayout>
              </c:layout>
              <c:showLegendKey val="0"/>
              <c:showVal val="1"/>
              <c:showCatName val="0"/>
              <c:showSerName val="0"/>
              <c:showPercent val="0"/>
              <c:showBubbleSize val="0"/>
            </c:dLbl>
            <c:dLbl>
              <c:idx val="1"/>
              <c:layout>
                <c:manualLayout>
                  <c:x val="-3.5460992907801418E-3"/>
                  <c:y val="-7.2737628444217758E-2"/>
                </c:manualLayout>
              </c:layout>
              <c:showLegendKey val="0"/>
              <c:showVal val="1"/>
              <c:showCatName val="0"/>
              <c:showSerName val="0"/>
              <c:showPercent val="0"/>
              <c:showBubbleSize val="0"/>
            </c:dLbl>
            <c:dLbl>
              <c:idx val="2"/>
              <c:layout>
                <c:manualLayout>
                  <c:x val="9.4655721226336075E-4"/>
                  <c:y val="-5.1077178105773217E-2"/>
                </c:manualLayout>
              </c:layout>
              <c:showLegendKey val="0"/>
              <c:showVal val="1"/>
              <c:showCatName val="0"/>
              <c:showSerName val="0"/>
              <c:showPercent val="0"/>
              <c:showBubbleSize val="0"/>
            </c:dLbl>
            <c:dLbl>
              <c:idx val="3"/>
              <c:layout>
                <c:manualLayout>
                  <c:x val="6.3059138884235212E-3"/>
                  <c:y val="-0.14056595152326606"/>
                </c:manualLayout>
              </c:layout>
              <c:showLegendKey val="0"/>
              <c:showVal val="1"/>
              <c:showCatName val="0"/>
              <c:showSerName val="0"/>
              <c:showPercent val="0"/>
              <c:showBubbleSize val="0"/>
            </c:dLbl>
            <c:dLbl>
              <c:idx val="4"/>
              <c:layout>
                <c:manualLayout>
                  <c:x val="6.0752778243145138E-3"/>
                  <c:y val="-0.18907158872347429"/>
                </c:manualLayout>
              </c:layout>
              <c:showLegendKey val="0"/>
              <c:showVal val="1"/>
              <c:showCatName val="0"/>
              <c:showSerName val="0"/>
              <c:showPercent val="0"/>
              <c:showBubbleSize val="0"/>
            </c:dLbl>
            <c:dLbl>
              <c:idx val="5"/>
              <c:layout>
                <c:manualLayout>
                  <c:x val="-3.5232032166191991E-3"/>
                  <c:y val="-0.30788102904141029"/>
                </c:manualLayout>
              </c:layout>
              <c:showLegendKey val="0"/>
              <c:showVal val="1"/>
              <c:showCatName val="0"/>
              <c:showSerName val="0"/>
              <c:showPercent val="0"/>
              <c:showBubbleSize val="0"/>
            </c:dLbl>
            <c:dLbl>
              <c:idx val="6"/>
              <c:layout>
                <c:manualLayout>
                  <c:x val="0"/>
                  <c:y val="-0.30769230769230771"/>
                </c:manualLayout>
              </c:layout>
              <c:showLegendKey val="0"/>
              <c:showVal val="1"/>
              <c:showCatName val="0"/>
              <c:showSerName val="0"/>
              <c:showPercent val="0"/>
              <c:showBubbleSize val="0"/>
            </c:dLbl>
            <c:dLbl>
              <c:idx val="7"/>
              <c:layout>
                <c:manualLayout>
                  <c:x val="1.0638297872340425E-2"/>
                  <c:y val="-0.28070175438596495"/>
                </c:manualLayout>
              </c:layout>
              <c:showLegendKey val="0"/>
              <c:showVal val="1"/>
              <c:showCatName val="0"/>
              <c:showSerName val="0"/>
              <c:showPercent val="0"/>
              <c:showBubbleSize val="0"/>
            </c:dLbl>
            <c:numFmt formatCode="0" sourceLinked="0"/>
            <c:txPr>
              <a:bodyPr/>
              <a:lstStyle/>
              <a:p>
                <a:pPr>
                  <a:defRPr sz="1800"/>
                </a:pPr>
                <a:endParaRPr lang="en-US"/>
              </a:p>
            </c:txPr>
            <c:showLegendKey val="0"/>
            <c:showVal val="1"/>
            <c:showCatName val="0"/>
            <c:showSerName val="0"/>
            <c:showPercent val="0"/>
            <c:showBubbleSize val="0"/>
            <c:showLeaderLines val="0"/>
          </c:dLbls>
          <c:cat>
            <c:strRef>
              <c:f>'Sheet1 (2)'!$P$5:$P$12</c:f>
              <c:strCache>
                <c:ptCount val="8"/>
                <c:pt idx="0">
                  <c:v>Q1 FY22</c:v>
                </c:pt>
                <c:pt idx="1">
                  <c:v>Q2 FY22</c:v>
                </c:pt>
                <c:pt idx="2">
                  <c:v>Q3 FY22</c:v>
                </c:pt>
                <c:pt idx="3">
                  <c:v>Q4 FY22</c:v>
                </c:pt>
                <c:pt idx="4">
                  <c:v>Q1 FY23</c:v>
                </c:pt>
                <c:pt idx="5">
                  <c:v>Q2 FY23</c:v>
                </c:pt>
                <c:pt idx="6">
                  <c:v>Q3 FY23</c:v>
                </c:pt>
                <c:pt idx="7">
                  <c:v>Q4 FY23</c:v>
                </c:pt>
              </c:strCache>
            </c:strRef>
          </c:cat>
          <c:val>
            <c:numRef>
              <c:f>'Sheet1 (2)'!$U$5:$U$12</c:f>
              <c:numCache>
                <c:formatCode>0</c:formatCode>
                <c:ptCount val="8"/>
                <c:pt idx="0">
                  <c:v>-13.780443589999877</c:v>
                </c:pt>
                <c:pt idx="1">
                  <c:v>4.7362608579999108</c:v>
                </c:pt>
                <c:pt idx="2">
                  <c:v>0.90695699299982213</c:v>
                </c:pt>
                <c:pt idx="3">
                  <c:v>22.441753244999873</c:v>
                </c:pt>
                <c:pt idx="4">
                  <c:v>60.398665669999907</c:v>
                </c:pt>
                <c:pt idx="5">
                  <c:v>111.75292642400012</c:v>
                </c:pt>
                <c:pt idx="6">
                  <c:v>112.90999999999977</c:v>
                </c:pt>
                <c:pt idx="7">
                  <c:v>102.83337125500043</c:v>
                </c:pt>
              </c:numCache>
            </c:numRef>
          </c:val>
          <c:extLst xmlns:c16r2="http://schemas.microsoft.com/office/drawing/2015/06/chart">
            <c:ext xmlns:c16="http://schemas.microsoft.com/office/drawing/2014/chart" uri="{C3380CC4-5D6E-409C-BE32-E72D297353CC}">
              <c16:uniqueId val="{00000000-59D0-4E51-AD4D-902AA75F5293}"/>
            </c:ext>
          </c:extLst>
        </c:ser>
        <c:dLbls>
          <c:showLegendKey val="0"/>
          <c:showVal val="1"/>
          <c:showCatName val="0"/>
          <c:showSerName val="0"/>
          <c:showPercent val="0"/>
          <c:showBubbleSize val="0"/>
        </c:dLbls>
        <c:gapWidth val="150"/>
        <c:shape val="cylinder"/>
        <c:axId val="127502208"/>
        <c:axId val="127513344"/>
        <c:axId val="0"/>
      </c:bar3DChart>
      <c:catAx>
        <c:axId val="127502208"/>
        <c:scaling>
          <c:orientation val="minMax"/>
        </c:scaling>
        <c:delete val="0"/>
        <c:axPos val="b"/>
        <c:numFmt formatCode="General" sourceLinked="1"/>
        <c:majorTickMark val="none"/>
        <c:minorTickMark val="none"/>
        <c:tickLblPos val="low"/>
        <c:crossAx val="127513344"/>
        <c:crosses val="autoZero"/>
        <c:auto val="1"/>
        <c:lblAlgn val="ctr"/>
        <c:lblOffset val="100"/>
        <c:tickLblSkip val="1"/>
        <c:noMultiLvlLbl val="0"/>
      </c:catAx>
      <c:valAx>
        <c:axId val="127513344"/>
        <c:scaling>
          <c:orientation val="minMax"/>
          <c:max val="150"/>
          <c:min val="-25"/>
        </c:scaling>
        <c:delete val="1"/>
        <c:axPos val="l"/>
        <c:majorGridlines>
          <c:spPr>
            <a:ln>
              <a:noFill/>
            </a:ln>
          </c:spPr>
        </c:majorGridlines>
        <c:numFmt formatCode="0" sourceLinked="1"/>
        <c:majorTickMark val="out"/>
        <c:minorTickMark val="none"/>
        <c:tickLblPos val="nextTo"/>
        <c:crossAx val="127502208"/>
        <c:crosses val="autoZero"/>
        <c:crossBetween val="between"/>
      </c:valAx>
    </c:plotArea>
    <c:plotVisOnly val="1"/>
    <c:dispBlanksAs val="gap"/>
    <c:showDLblsOverMax val="0"/>
  </c:chart>
  <c:spPr>
    <a:ln>
      <a:solidFill>
        <a:sysClr val="windowText" lastClr="000000"/>
      </a:solidFill>
    </a:ln>
  </c:spPr>
  <c:txPr>
    <a:bodyPr/>
    <a:lstStyle/>
    <a:p>
      <a:pPr>
        <a:defRPr sz="1400">
          <a:latin typeface="Josefin Sans Regular"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F3370-B2BC-4A25-95D1-2093D7F5C1D4}"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CC27A16D-DCB1-499B-A16F-4552457007DA}">
      <dgm:prSet phldrT="[Text]" custT="1"/>
      <dgm:spPr>
        <a:solidFill>
          <a:srgbClr val="9BBB59"/>
        </a:solidFill>
      </dgm:spPr>
      <dgm:t>
        <a:bodyPr/>
        <a:lstStyle/>
        <a:p>
          <a:pPr>
            <a:lnSpc>
              <a:spcPct val="150000"/>
            </a:lnSpc>
          </a:pPr>
          <a:r>
            <a:rPr lang="en-US" sz="3600" dirty="0" smtClean="0">
              <a:latin typeface="Josefin Sans Regular" charset="0"/>
            </a:rPr>
            <a:t>Compared to Q4FY22</a:t>
          </a:r>
          <a:endParaRPr lang="en-US" sz="3600" dirty="0">
            <a:latin typeface="Josefin Sans Regular" charset="0"/>
          </a:endParaRPr>
        </a:p>
      </dgm:t>
    </dgm:pt>
    <dgm:pt modelId="{03A86139-F10E-43CF-8596-4CE48F219110}" type="parTrans" cxnId="{E7772C20-B97E-4FC3-A8F6-75040CEB9BF3}">
      <dgm:prSet/>
      <dgm:spPr/>
      <dgm:t>
        <a:bodyPr/>
        <a:lstStyle/>
        <a:p>
          <a:endParaRPr lang="en-US" sz="3200">
            <a:latin typeface="Josefin Sans Regular" charset="0"/>
          </a:endParaRPr>
        </a:p>
      </dgm:t>
    </dgm:pt>
    <dgm:pt modelId="{4379F976-DAB5-4466-BE23-86BB72AD9285}" type="sibTrans" cxnId="{E7772C20-B97E-4FC3-A8F6-75040CEB9BF3}">
      <dgm:prSet/>
      <dgm:spPr/>
      <dgm:t>
        <a:bodyPr/>
        <a:lstStyle/>
        <a:p>
          <a:endParaRPr lang="en-US" sz="3200">
            <a:latin typeface="Josefin Sans Regular" charset="0"/>
          </a:endParaRPr>
        </a:p>
      </dgm:t>
    </dgm:pt>
    <dgm:pt modelId="{04DEEB8A-EF34-48A5-9776-3B1E7F2F5E06}">
      <dgm:prSet phldrT="[Text]" custT="1"/>
      <dgm:spPr/>
      <dgm:t>
        <a:bodyPr/>
        <a:lstStyle/>
        <a:p>
          <a:pPr>
            <a:lnSpc>
              <a:spcPct val="150000"/>
            </a:lnSpc>
            <a:spcBef>
              <a:spcPts val="600"/>
            </a:spcBef>
          </a:pPr>
          <a:r>
            <a:rPr lang="en-US" sz="3200" dirty="0" smtClean="0">
              <a:latin typeface="Josefin Sans Regular" charset="0"/>
            </a:rPr>
            <a:t>Turnover up by 4%</a:t>
          </a:r>
          <a:endParaRPr lang="en-US" sz="3200" dirty="0">
            <a:latin typeface="Josefin Sans Regular" charset="0"/>
          </a:endParaRPr>
        </a:p>
      </dgm:t>
    </dgm:pt>
    <dgm:pt modelId="{437AAE2E-44F0-48C6-9AF9-48997327F9F3}" type="parTrans" cxnId="{26B91BA9-7664-4EF4-BA16-3F88BE6718A2}">
      <dgm:prSet/>
      <dgm:spPr/>
      <dgm:t>
        <a:bodyPr/>
        <a:lstStyle/>
        <a:p>
          <a:endParaRPr lang="en-US" sz="3200">
            <a:latin typeface="Josefin Sans Regular" charset="0"/>
          </a:endParaRPr>
        </a:p>
      </dgm:t>
    </dgm:pt>
    <dgm:pt modelId="{44ECFE0D-7E38-4C50-BF00-22AEB9A44EBD}" type="sibTrans" cxnId="{26B91BA9-7664-4EF4-BA16-3F88BE6718A2}">
      <dgm:prSet/>
      <dgm:spPr/>
      <dgm:t>
        <a:bodyPr/>
        <a:lstStyle/>
        <a:p>
          <a:endParaRPr lang="en-US" sz="3200">
            <a:latin typeface="Josefin Sans Regular" charset="0"/>
          </a:endParaRPr>
        </a:p>
      </dgm:t>
    </dgm:pt>
    <dgm:pt modelId="{028B4532-4539-496E-B0EF-24CAFCF4CE21}">
      <dgm:prSet phldrT="[Text]" custT="1"/>
      <dgm:spPr/>
      <dgm:t>
        <a:bodyPr/>
        <a:lstStyle/>
        <a:p>
          <a:pPr>
            <a:lnSpc>
              <a:spcPct val="150000"/>
            </a:lnSpc>
            <a:spcBef>
              <a:spcPts val="1200"/>
            </a:spcBef>
          </a:pPr>
          <a:r>
            <a:rPr lang="en-US" sz="2800" dirty="0" smtClean="0">
              <a:latin typeface="Josefin Sans Regular" charset="0"/>
            </a:rPr>
            <a:t>EBIDTA </a:t>
          </a:r>
          <a:r>
            <a:rPr lang="en-US" sz="3200" dirty="0" smtClean="0">
              <a:latin typeface="Josefin Sans Regular" charset="0"/>
            </a:rPr>
            <a:t>up by 128%</a:t>
          </a:r>
          <a:endParaRPr lang="en-US" sz="3200" dirty="0">
            <a:latin typeface="Josefin Sans Regular" charset="0"/>
          </a:endParaRPr>
        </a:p>
      </dgm:t>
    </dgm:pt>
    <dgm:pt modelId="{83B18CB2-0AB8-46C2-9AEA-AAF6DE11EDE2}" type="parTrans" cxnId="{9C090AF6-9B39-417F-930E-7177BB241C43}">
      <dgm:prSet/>
      <dgm:spPr/>
      <dgm:t>
        <a:bodyPr/>
        <a:lstStyle/>
        <a:p>
          <a:endParaRPr lang="en-US" sz="3200">
            <a:latin typeface="Josefin Sans Regular" charset="0"/>
          </a:endParaRPr>
        </a:p>
      </dgm:t>
    </dgm:pt>
    <dgm:pt modelId="{BB353DD5-A4BF-415D-9166-A89953F9B538}" type="sibTrans" cxnId="{9C090AF6-9B39-417F-930E-7177BB241C43}">
      <dgm:prSet/>
      <dgm:spPr/>
      <dgm:t>
        <a:bodyPr/>
        <a:lstStyle/>
        <a:p>
          <a:endParaRPr lang="en-US" sz="3200">
            <a:latin typeface="Josefin Sans Regular" charset="0"/>
          </a:endParaRPr>
        </a:p>
      </dgm:t>
    </dgm:pt>
    <dgm:pt modelId="{DD64DEEA-56B1-4DF0-91C1-4AD18C3CB042}">
      <dgm:prSet phldrT="[Text]" custT="1"/>
      <dgm:spPr/>
      <dgm:t>
        <a:bodyPr/>
        <a:lstStyle/>
        <a:p>
          <a:pPr>
            <a:lnSpc>
              <a:spcPct val="150000"/>
            </a:lnSpc>
          </a:pPr>
          <a:r>
            <a:rPr lang="en-US" sz="3600" dirty="0" smtClean="0">
              <a:latin typeface="Josefin Sans Regular" charset="0"/>
            </a:rPr>
            <a:t>Compared to </a:t>
          </a:r>
          <a:r>
            <a:rPr lang="en-US" sz="3600" dirty="0" smtClean="0">
              <a:latin typeface="Josefin Sans Regular" charset="0"/>
            </a:rPr>
            <a:t>FY22</a:t>
          </a:r>
          <a:endParaRPr lang="en-US" sz="3600" dirty="0">
            <a:latin typeface="Josefin Sans Regular" charset="0"/>
          </a:endParaRPr>
        </a:p>
      </dgm:t>
    </dgm:pt>
    <dgm:pt modelId="{1D27DC2B-0C54-4F11-9768-F6E64097D6E8}" type="parTrans" cxnId="{ACAEB79B-4756-4195-A062-22FAB513B26E}">
      <dgm:prSet/>
      <dgm:spPr/>
      <dgm:t>
        <a:bodyPr/>
        <a:lstStyle/>
        <a:p>
          <a:endParaRPr lang="en-US" sz="3200">
            <a:latin typeface="Josefin Sans Regular" charset="0"/>
          </a:endParaRPr>
        </a:p>
      </dgm:t>
    </dgm:pt>
    <dgm:pt modelId="{3C30C468-66CC-428C-A07D-90626C4DAAC9}" type="sibTrans" cxnId="{ACAEB79B-4756-4195-A062-22FAB513B26E}">
      <dgm:prSet/>
      <dgm:spPr/>
      <dgm:t>
        <a:bodyPr/>
        <a:lstStyle/>
        <a:p>
          <a:endParaRPr lang="en-US" sz="3200">
            <a:latin typeface="Josefin Sans Regular" charset="0"/>
          </a:endParaRPr>
        </a:p>
      </dgm:t>
    </dgm:pt>
    <dgm:pt modelId="{A3A232E8-54DA-4C7A-9A70-2B6F36D2E89F}">
      <dgm:prSet phldrT="[Text]" custT="1"/>
      <dgm:spPr/>
      <dgm:t>
        <a:bodyPr/>
        <a:lstStyle/>
        <a:p>
          <a:pPr>
            <a:lnSpc>
              <a:spcPct val="150000"/>
            </a:lnSpc>
            <a:spcBef>
              <a:spcPts val="1200"/>
            </a:spcBef>
          </a:pPr>
          <a:r>
            <a:rPr lang="en-US" sz="3200" dirty="0" smtClean="0">
              <a:latin typeface="Josefin Sans Regular" charset="0"/>
            </a:rPr>
            <a:t>Turnover up by 28%</a:t>
          </a:r>
          <a:endParaRPr lang="en-US" sz="3200" dirty="0">
            <a:latin typeface="Josefin Sans Regular" charset="0"/>
          </a:endParaRPr>
        </a:p>
      </dgm:t>
    </dgm:pt>
    <dgm:pt modelId="{415BAA30-84AB-4340-A7C8-C742F0674B25}" type="parTrans" cxnId="{31A62AE7-1940-4A21-97C2-65ACB10ADE71}">
      <dgm:prSet/>
      <dgm:spPr/>
      <dgm:t>
        <a:bodyPr/>
        <a:lstStyle/>
        <a:p>
          <a:endParaRPr lang="en-US" sz="3200">
            <a:latin typeface="Josefin Sans Regular" charset="0"/>
          </a:endParaRPr>
        </a:p>
      </dgm:t>
    </dgm:pt>
    <dgm:pt modelId="{F976CC00-AE5D-44AC-80AA-84A9E1CF6F50}" type="sibTrans" cxnId="{31A62AE7-1940-4A21-97C2-65ACB10ADE71}">
      <dgm:prSet/>
      <dgm:spPr/>
      <dgm:t>
        <a:bodyPr/>
        <a:lstStyle/>
        <a:p>
          <a:endParaRPr lang="en-US" sz="3200">
            <a:latin typeface="Josefin Sans Regular" charset="0"/>
          </a:endParaRPr>
        </a:p>
      </dgm:t>
    </dgm:pt>
    <dgm:pt modelId="{ECA1C2E8-5807-48A0-BAC9-3167965F5EC6}">
      <dgm:prSet phldrT="[Text]" custT="1"/>
      <dgm:spPr/>
      <dgm:t>
        <a:bodyPr/>
        <a:lstStyle/>
        <a:p>
          <a:pPr>
            <a:lnSpc>
              <a:spcPct val="150000"/>
            </a:lnSpc>
            <a:spcBef>
              <a:spcPts val="1200"/>
            </a:spcBef>
          </a:pPr>
          <a:r>
            <a:rPr lang="en-US" sz="2800" dirty="0" smtClean="0">
              <a:latin typeface="Josefin Sans Regular" charset="0"/>
            </a:rPr>
            <a:t>PBT</a:t>
          </a:r>
          <a:r>
            <a:rPr lang="en-US" sz="3200" dirty="0" smtClean="0">
              <a:latin typeface="Josefin Sans Regular" charset="0"/>
            </a:rPr>
            <a:t> up by 384%</a:t>
          </a:r>
          <a:endParaRPr lang="en-US" sz="3200" dirty="0">
            <a:latin typeface="Josefin Sans Regular" charset="0"/>
          </a:endParaRPr>
        </a:p>
      </dgm:t>
    </dgm:pt>
    <dgm:pt modelId="{7FB8281D-BA15-4703-AA63-9A88D630E964}" type="parTrans" cxnId="{D0B771E0-F537-468F-B844-5A68DAA34572}">
      <dgm:prSet/>
      <dgm:spPr/>
      <dgm:t>
        <a:bodyPr/>
        <a:lstStyle/>
        <a:p>
          <a:endParaRPr lang="en-US"/>
        </a:p>
      </dgm:t>
    </dgm:pt>
    <dgm:pt modelId="{7FD7E534-3526-4C82-B6C2-0ED53760F77D}" type="sibTrans" cxnId="{D0B771E0-F537-468F-B844-5A68DAA34572}">
      <dgm:prSet/>
      <dgm:spPr/>
      <dgm:t>
        <a:bodyPr/>
        <a:lstStyle/>
        <a:p>
          <a:endParaRPr lang="en-US"/>
        </a:p>
      </dgm:t>
    </dgm:pt>
    <dgm:pt modelId="{6DBAC8E4-FA91-455E-8B3D-294F1B0C7A76}">
      <dgm:prSet phldrT="[Text]" custT="1"/>
      <dgm:spPr/>
      <dgm:t>
        <a:bodyPr/>
        <a:lstStyle/>
        <a:p>
          <a:pPr>
            <a:lnSpc>
              <a:spcPct val="150000"/>
            </a:lnSpc>
            <a:spcBef>
              <a:spcPts val="1200"/>
            </a:spcBef>
          </a:pPr>
          <a:r>
            <a:rPr lang="en-US" sz="3200" dirty="0" smtClean="0">
              <a:latin typeface="Josefin Sans Regular" charset="0"/>
            </a:rPr>
            <a:t>Cash Profit up by 158%</a:t>
          </a:r>
          <a:endParaRPr lang="en-US" sz="3200" dirty="0">
            <a:latin typeface="Josefin Sans Regular" charset="0"/>
          </a:endParaRPr>
        </a:p>
      </dgm:t>
    </dgm:pt>
    <dgm:pt modelId="{FEEBA9D8-706C-4E84-A202-6190F89B62C7}" type="parTrans" cxnId="{9C76D9F5-E3F3-4D20-90E5-6F90FC5DD525}">
      <dgm:prSet/>
      <dgm:spPr/>
      <dgm:t>
        <a:bodyPr/>
        <a:lstStyle/>
        <a:p>
          <a:endParaRPr lang="en-US"/>
        </a:p>
      </dgm:t>
    </dgm:pt>
    <dgm:pt modelId="{F9EE9156-4786-42F5-B1D2-8D9EC35DE8AA}" type="sibTrans" cxnId="{9C76D9F5-E3F3-4D20-90E5-6F90FC5DD525}">
      <dgm:prSet/>
      <dgm:spPr/>
      <dgm:t>
        <a:bodyPr/>
        <a:lstStyle/>
        <a:p>
          <a:endParaRPr lang="en-US"/>
        </a:p>
      </dgm:t>
    </dgm:pt>
    <dgm:pt modelId="{02C1BC31-61A9-4A11-A197-4A1FDB4AD26D}">
      <dgm:prSet phldrT="[Text]" custT="1"/>
      <dgm:spPr/>
      <dgm:t>
        <a:bodyPr/>
        <a:lstStyle/>
        <a:p>
          <a:pPr>
            <a:lnSpc>
              <a:spcPct val="150000"/>
            </a:lnSpc>
            <a:spcBef>
              <a:spcPts val="1200"/>
            </a:spcBef>
          </a:pPr>
          <a:r>
            <a:rPr lang="en-US" sz="2800" dirty="0" smtClean="0">
              <a:latin typeface="Josefin Sans Regular" charset="0"/>
            </a:rPr>
            <a:t>PAT</a:t>
          </a:r>
          <a:r>
            <a:rPr lang="en-US" sz="3200" dirty="0" smtClean="0">
              <a:latin typeface="Josefin Sans Regular" charset="0"/>
            </a:rPr>
            <a:t> up by 358%</a:t>
          </a:r>
          <a:endParaRPr lang="en-US" sz="3200" dirty="0">
            <a:latin typeface="Josefin Sans Regular" charset="0"/>
          </a:endParaRPr>
        </a:p>
      </dgm:t>
    </dgm:pt>
    <dgm:pt modelId="{385CE74A-8D91-4E77-A33B-9264CD4BE27F}" type="parTrans" cxnId="{D7694738-E608-499C-A295-FA91A5C4584E}">
      <dgm:prSet/>
      <dgm:spPr/>
      <dgm:t>
        <a:bodyPr/>
        <a:lstStyle/>
        <a:p>
          <a:endParaRPr lang="en-US"/>
        </a:p>
      </dgm:t>
    </dgm:pt>
    <dgm:pt modelId="{67CF9C36-8403-496D-8FD1-8601808087C5}" type="sibTrans" cxnId="{D7694738-E608-499C-A295-FA91A5C4584E}">
      <dgm:prSet/>
      <dgm:spPr/>
      <dgm:t>
        <a:bodyPr/>
        <a:lstStyle/>
        <a:p>
          <a:endParaRPr lang="en-US"/>
        </a:p>
      </dgm:t>
    </dgm:pt>
    <dgm:pt modelId="{07598D94-7D1A-480C-AB19-5A1813DBBB2E}">
      <dgm:prSet custT="1"/>
      <dgm:spPr/>
      <dgm:t>
        <a:bodyPr/>
        <a:lstStyle/>
        <a:p>
          <a:pPr>
            <a:lnSpc>
              <a:spcPct val="150000"/>
            </a:lnSpc>
            <a:spcBef>
              <a:spcPts val="1200"/>
            </a:spcBef>
          </a:pPr>
          <a:r>
            <a:rPr lang="en-US" sz="2800" dirty="0" smtClean="0">
              <a:latin typeface="Josefin Sans Regular" charset="0"/>
            </a:rPr>
            <a:t>EBIDTA</a:t>
          </a:r>
          <a:r>
            <a:rPr lang="en-US" sz="3200" dirty="0" smtClean="0">
              <a:latin typeface="Josefin Sans Regular" charset="0"/>
            </a:rPr>
            <a:t> up by 157%</a:t>
          </a:r>
          <a:endParaRPr lang="en-US" sz="3200" dirty="0">
            <a:latin typeface="Josefin Sans Regular" charset="0"/>
          </a:endParaRPr>
        </a:p>
      </dgm:t>
    </dgm:pt>
    <dgm:pt modelId="{C8BD0C26-B8F2-4C97-9385-5267AD009B2C}" type="parTrans" cxnId="{A9A2F750-FDA2-44C8-B550-DD74FE63B7E1}">
      <dgm:prSet/>
      <dgm:spPr/>
      <dgm:t>
        <a:bodyPr/>
        <a:lstStyle/>
        <a:p>
          <a:endParaRPr lang="en-US"/>
        </a:p>
      </dgm:t>
    </dgm:pt>
    <dgm:pt modelId="{5A6E019E-281A-4A13-AFFB-80AD9A070DFE}" type="sibTrans" cxnId="{A9A2F750-FDA2-44C8-B550-DD74FE63B7E1}">
      <dgm:prSet/>
      <dgm:spPr/>
      <dgm:t>
        <a:bodyPr/>
        <a:lstStyle/>
        <a:p>
          <a:endParaRPr lang="en-US"/>
        </a:p>
      </dgm:t>
    </dgm:pt>
    <dgm:pt modelId="{D91EFD7D-20F2-4D89-ADA5-22CAE4295351}">
      <dgm:prSet custT="1"/>
      <dgm:spPr/>
      <dgm:t>
        <a:bodyPr/>
        <a:lstStyle/>
        <a:p>
          <a:pPr>
            <a:lnSpc>
              <a:spcPct val="150000"/>
            </a:lnSpc>
            <a:spcBef>
              <a:spcPts val="1200"/>
            </a:spcBef>
          </a:pPr>
          <a:r>
            <a:rPr lang="en-US" sz="2800" dirty="0" smtClean="0">
              <a:latin typeface="Josefin Sans Regular" charset="0"/>
            </a:rPr>
            <a:t>Cash Profit</a:t>
          </a:r>
          <a:r>
            <a:rPr lang="en-US" sz="3200" dirty="0" smtClean="0">
              <a:latin typeface="Josefin Sans Regular" charset="0"/>
            </a:rPr>
            <a:t> up by 246%</a:t>
          </a:r>
          <a:endParaRPr lang="en-US" sz="3200" dirty="0">
            <a:latin typeface="Josefin Sans Regular" charset="0"/>
          </a:endParaRPr>
        </a:p>
      </dgm:t>
    </dgm:pt>
    <dgm:pt modelId="{3263627A-51EF-43AC-9E06-747F733DDEC5}" type="parTrans" cxnId="{E717919C-0822-4028-A2DE-0B079D98C48C}">
      <dgm:prSet/>
      <dgm:spPr/>
      <dgm:t>
        <a:bodyPr/>
        <a:lstStyle/>
        <a:p>
          <a:endParaRPr lang="en-US"/>
        </a:p>
      </dgm:t>
    </dgm:pt>
    <dgm:pt modelId="{04E180D1-8B7B-480F-9C81-3C9FA8FAA08E}" type="sibTrans" cxnId="{E717919C-0822-4028-A2DE-0B079D98C48C}">
      <dgm:prSet/>
      <dgm:spPr/>
      <dgm:t>
        <a:bodyPr/>
        <a:lstStyle/>
        <a:p>
          <a:endParaRPr lang="en-US"/>
        </a:p>
      </dgm:t>
    </dgm:pt>
    <dgm:pt modelId="{FE8CC68F-72C7-4894-9B2A-2EE842C076D0}">
      <dgm:prSet custT="1"/>
      <dgm:spPr/>
      <dgm:t>
        <a:bodyPr/>
        <a:lstStyle/>
        <a:p>
          <a:pPr>
            <a:lnSpc>
              <a:spcPct val="150000"/>
            </a:lnSpc>
            <a:spcBef>
              <a:spcPts val="1200"/>
            </a:spcBef>
          </a:pPr>
          <a:r>
            <a:rPr lang="en-US" sz="2800" dirty="0" smtClean="0">
              <a:latin typeface="Josefin Sans Regular" charset="0"/>
            </a:rPr>
            <a:t>PBT</a:t>
          </a:r>
          <a:r>
            <a:rPr lang="en-US" sz="3200" dirty="0" smtClean="0">
              <a:latin typeface="Josefin Sans Regular" charset="0"/>
            </a:rPr>
            <a:t> up by 2640%</a:t>
          </a:r>
          <a:endParaRPr lang="en-US" sz="3200" dirty="0">
            <a:latin typeface="Josefin Sans Regular" charset="0"/>
          </a:endParaRPr>
        </a:p>
      </dgm:t>
    </dgm:pt>
    <dgm:pt modelId="{2240FD28-D1E0-4AB0-9861-BB3F115577E9}" type="parTrans" cxnId="{96506EF0-7103-4D8F-B8F1-6F62A07CC28A}">
      <dgm:prSet/>
      <dgm:spPr/>
      <dgm:t>
        <a:bodyPr/>
        <a:lstStyle/>
        <a:p>
          <a:endParaRPr lang="en-US"/>
        </a:p>
      </dgm:t>
    </dgm:pt>
    <dgm:pt modelId="{0A1D5607-79E1-4A7E-AF59-94795640B8B0}" type="sibTrans" cxnId="{96506EF0-7103-4D8F-B8F1-6F62A07CC28A}">
      <dgm:prSet/>
      <dgm:spPr/>
      <dgm:t>
        <a:bodyPr/>
        <a:lstStyle/>
        <a:p>
          <a:endParaRPr lang="en-US"/>
        </a:p>
      </dgm:t>
    </dgm:pt>
    <dgm:pt modelId="{4E26D353-92A1-4E7F-9BAA-5D17CA26A709}">
      <dgm:prSet custT="1"/>
      <dgm:spPr/>
      <dgm:t>
        <a:bodyPr/>
        <a:lstStyle/>
        <a:p>
          <a:pPr>
            <a:lnSpc>
              <a:spcPct val="150000"/>
            </a:lnSpc>
            <a:spcBef>
              <a:spcPts val="1200"/>
            </a:spcBef>
          </a:pPr>
          <a:r>
            <a:rPr lang="en-US" sz="2800" dirty="0" smtClean="0">
              <a:latin typeface="Josefin Sans Regular" charset="0"/>
            </a:rPr>
            <a:t>PAT</a:t>
          </a:r>
          <a:r>
            <a:rPr lang="en-US" sz="3200" dirty="0" smtClean="0">
              <a:latin typeface="Josefin Sans Regular" charset="0"/>
            </a:rPr>
            <a:t> up by 2608%</a:t>
          </a:r>
          <a:endParaRPr lang="en-US" sz="3200" dirty="0">
            <a:latin typeface="Josefin Sans Regular" charset="0"/>
          </a:endParaRPr>
        </a:p>
      </dgm:t>
    </dgm:pt>
    <dgm:pt modelId="{7667BD05-7600-4FB0-99C0-2D6CCF604031}" type="parTrans" cxnId="{7A96A0FC-9B87-4819-BAE5-0C348BBE379D}">
      <dgm:prSet/>
      <dgm:spPr/>
      <dgm:t>
        <a:bodyPr/>
        <a:lstStyle/>
        <a:p>
          <a:endParaRPr lang="en-US"/>
        </a:p>
      </dgm:t>
    </dgm:pt>
    <dgm:pt modelId="{53CDAA14-1A5B-4CAD-8C5C-255939B3D9B4}" type="sibTrans" cxnId="{7A96A0FC-9B87-4819-BAE5-0C348BBE379D}">
      <dgm:prSet/>
      <dgm:spPr/>
      <dgm:t>
        <a:bodyPr/>
        <a:lstStyle/>
        <a:p>
          <a:endParaRPr lang="en-US"/>
        </a:p>
      </dgm:t>
    </dgm:pt>
    <dgm:pt modelId="{45A1D8D7-2143-4983-A1FC-0765F0B4E4DF}" type="pres">
      <dgm:prSet presAssocID="{B92F3370-B2BC-4A25-95D1-2093D7F5C1D4}" presName="Name0" presStyleCnt="0">
        <dgm:presLayoutVars>
          <dgm:dir/>
          <dgm:animLvl val="lvl"/>
          <dgm:resizeHandles val="exact"/>
        </dgm:presLayoutVars>
      </dgm:prSet>
      <dgm:spPr/>
      <dgm:t>
        <a:bodyPr/>
        <a:lstStyle/>
        <a:p>
          <a:endParaRPr lang="en-US"/>
        </a:p>
      </dgm:t>
    </dgm:pt>
    <dgm:pt modelId="{2FE7DB4D-D782-4D6D-B476-A1310336B682}" type="pres">
      <dgm:prSet presAssocID="{CC27A16D-DCB1-499B-A16F-4552457007DA}" presName="composite" presStyleCnt="0"/>
      <dgm:spPr/>
    </dgm:pt>
    <dgm:pt modelId="{E169A07A-C33A-4F12-85D9-C09AF1932D38}" type="pres">
      <dgm:prSet presAssocID="{CC27A16D-DCB1-499B-A16F-4552457007DA}" presName="parTx" presStyleLbl="alignNode1" presStyleIdx="0" presStyleCnt="2" custScaleX="94632">
        <dgm:presLayoutVars>
          <dgm:chMax val="0"/>
          <dgm:chPref val="0"/>
          <dgm:bulletEnabled val="1"/>
        </dgm:presLayoutVars>
      </dgm:prSet>
      <dgm:spPr/>
      <dgm:t>
        <a:bodyPr/>
        <a:lstStyle/>
        <a:p>
          <a:endParaRPr lang="en-US"/>
        </a:p>
      </dgm:t>
    </dgm:pt>
    <dgm:pt modelId="{1F82762B-33BB-4A4F-B645-E582C7E57086}" type="pres">
      <dgm:prSet presAssocID="{CC27A16D-DCB1-499B-A16F-4552457007DA}" presName="desTx" presStyleLbl="alignAccFollowNode1" presStyleIdx="0" presStyleCnt="2" custScaleX="95039">
        <dgm:presLayoutVars>
          <dgm:bulletEnabled val="1"/>
        </dgm:presLayoutVars>
      </dgm:prSet>
      <dgm:spPr/>
      <dgm:t>
        <a:bodyPr/>
        <a:lstStyle/>
        <a:p>
          <a:endParaRPr lang="en-US"/>
        </a:p>
      </dgm:t>
    </dgm:pt>
    <dgm:pt modelId="{3FBE7FAD-F9B5-4334-AE5E-D44CEB8C7629}" type="pres">
      <dgm:prSet presAssocID="{4379F976-DAB5-4466-BE23-86BB72AD9285}" presName="space" presStyleCnt="0"/>
      <dgm:spPr/>
    </dgm:pt>
    <dgm:pt modelId="{E57DE559-2A46-4307-909C-A7BCEC2D4C66}" type="pres">
      <dgm:prSet presAssocID="{DD64DEEA-56B1-4DF0-91C1-4AD18C3CB042}" presName="composite" presStyleCnt="0"/>
      <dgm:spPr/>
    </dgm:pt>
    <dgm:pt modelId="{653ED7B9-724F-430C-8FB2-BE4878C90A5B}" type="pres">
      <dgm:prSet presAssocID="{DD64DEEA-56B1-4DF0-91C1-4AD18C3CB042}" presName="parTx" presStyleLbl="alignNode1" presStyleIdx="1" presStyleCnt="2">
        <dgm:presLayoutVars>
          <dgm:chMax val="0"/>
          <dgm:chPref val="0"/>
          <dgm:bulletEnabled val="1"/>
        </dgm:presLayoutVars>
      </dgm:prSet>
      <dgm:spPr/>
      <dgm:t>
        <a:bodyPr/>
        <a:lstStyle/>
        <a:p>
          <a:endParaRPr lang="en-US"/>
        </a:p>
      </dgm:t>
    </dgm:pt>
    <dgm:pt modelId="{C0371FED-07F0-45F9-BC6D-3A50D33126EB}" type="pres">
      <dgm:prSet presAssocID="{DD64DEEA-56B1-4DF0-91C1-4AD18C3CB042}" presName="desTx" presStyleLbl="alignAccFollowNode1" presStyleIdx="1" presStyleCnt="2">
        <dgm:presLayoutVars>
          <dgm:bulletEnabled val="1"/>
        </dgm:presLayoutVars>
      </dgm:prSet>
      <dgm:spPr/>
      <dgm:t>
        <a:bodyPr/>
        <a:lstStyle/>
        <a:p>
          <a:endParaRPr lang="en-US"/>
        </a:p>
      </dgm:t>
    </dgm:pt>
  </dgm:ptLst>
  <dgm:cxnLst>
    <dgm:cxn modelId="{D09288D2-246E-4711-9E42-A84BE4FB0C2E}" type="presOf" srcId="{FE8CC68F-72C7-4894-9B2A-2EE842C076D0}" destId="{C0371FED-07F0-45F9-BC6D-3A50D33126EB}" srcOrd="0" destOrd="3" presId="urn:microsoft.com/office/officeart/2005/8/layout/hList1"/>
    <dgm:cxn modelId="{E717919C-0822-4028-A2DE-0B079D98C48C}" srcId="{DD64DEEA-56B1-4DF0-91C1-4AD18C3CB042}" destId="{D91EFD7D-20F2-4D89-ADA5-22CAE4295351}" srcOrd="2" destOrd="0" parTransId="{3263627A-51EF-43AC-9E06-747F733DDEC5}" sibTransId="{04E180D1-8B7B-480F-9C81-3C9FA8FAA08E}"/>
    <dgm:cxn modelId="{D7694738-E608-499C-A295-FA91A5C4584E}" srcId="{CC27A16D-DCB1-499B-A16F-4552457007DA}" destId="{02C1BC31-61A9-4A11-A197-4A1FDB4AD26D}" srcOrd="4" destOrd="0" parTransId="{385CE74A-8D91-4E77-A33B-9264CD4BE27F}" sibTransId="{67CF9C36-8403-496D-8FD1-8601808087C5}"/>
    <dgm:cxn modelId="{3CC52664-1CA5-4DB9-B791-F0A3234A8E9F}" type="presOf" srcId="{6DBAC8E4-FA91-455E-8B3D-294F1B0C7A76}" destId="{1F82762B-33BB-4A4F-B645-E582C7E57086}" srcOrd="0" destOrd="2" presId="urn:microsoft.com/office/officeart/2005/8/layout/hList1"/>
    <dgm:cxn modelId="{9C76D9F5-E3F3-4D20-90E5-6F90FC5DD525}" srcId="{CC27A16D-DCB1-499B-A16F-4552457007DA}" destId="{6DBAC8E4-FA91-455E-8B3D-294F1B0C7A76}" srcOrd="2" destOrd="0" parTransId="{FEEBA9D8-706C-4E84-A202-6190F89B62C7}" sibTransId="{F9EE9156-4786-42F5-B1D2-8D9EC35DE8AA}"/>
    <dgm:cxn modelId="{5F7CD5C6-5440-4B26-B995-9F64F9518DBC}" type="presOf" srcId="{028B4532-4539-496E-B0EF-24CAFCF4CE21}" destId="{1F82762B-33BB-4A4F-B645-E582C7E57086}" srcOrd="0" destOrd="1" presId="urn:microsoft.com/office/officeart/2005/8/layout/hList1"/>
    <dgm:cxn modelId="{69C21B95-5A92-467B-8923-AB42CCEFBD06}" type="presOf" srcId="{D91EFD7D-20F2-4D89-ADA5-22CAE4295351}" destId="{C0371FED-07F0-45F9-BC6D-3A50D33126EB}" srcOrd="0" destOrd="2" presId="urn:microsoft.com/office/officeart/2005/8/layout/hList1"/>
    <dgm:cxn modelId="{4C0BFA19-3E6A-41ED-A44D-652C91E49985}" type="presOf" srcId="{ECA1C2E8-5807-48A0-BAC9-3167965F5EC6}" destId="{1F82762B-33BB-4A4F-B645-E582C7E57086}" srcOrd="0" destOrd="3" presId="urn:microsoft.com/office/officeart/2005/8/layout/hList1"/>
    <dgm:cxn modelId="{136A2D86-6E86-4DF5-8016-B4E3E9B8A071}" type="presOf" srcId="{B92F3370-B2BC-4A25-95D1-2093D7F5C1D4}" destId="{45A1D8D7-2143-4983-A1FC-0765F0B4E4DF}" srcOrd="0" destOrd="0" presId="urn:microsoft.com/office/officeart/2005/8/layout/hList1"/>
    <dgm:cxn modelId="{700B4BD5-723D-4717-988A-243A7140E4A6}" type="presOf" srcId="{4E26D353-92A1-4E7F-9BAA-5D17CA26A709}" destId="{C0371FED-07F0-45F9-BC6D-3A50D33126EB}" srcOrd="0" destOrd="4" presId="urn:microsoft.com/office/officeart/2005/8/layout/hList1"/>
    <dgm:cxn modelId="{A9A2F750-FDA2-44C8-B550-DD74FE63B7E1}" srcId="{DD64DEEA-56B1-4DF0-91C1-4AD18C3CB042}" destId="{07598D94-7D1A-480C-AB19-5A1813DBBB2E}" srcOrd="1" destOrd="0" parTransId="{C8BD0C26-B8F2-4C97-9385-5267AD009B2C}" sibTransId="{5A6E019E-281A-4A13-AFFB-80AD9A070DFE}"/>
    <dgm:cxn modelId="{A093E83C-9D45-4898-B7CE-0EAEC0B6F51B}" type="presOf" srcId="{A3A232E8-54DA-4C7A-9A70-2B6F36D2E89F}" destId="{C0371FED-07F0-45F9-BC6D-3A50D33126EB}" srcOrd="0" destOrd="0" presId="urn:microsoft.com/office/officeart/2005/8/layout/hList1"/>
    <dgm:cxn modelId="{4DC18938-38B3-4356-BBA4-06DF8840C369}" type="presOf" srcId="{CC27A16D-DCB1-499B-A16F-4552457007DA}" destId="{E169A07A-C33A-4F12-85D9-C09AF1932D38}" srcOrd="0" destOrd="0" presId="urn:microsoft.com/office/officeart/2005/8/layout/hList1"/>
    <dgm:cxn modelId="{E7772C20-B97E-4FC3-A8F6-75040CEB9BF3}" srcId="{B92F3370-B2BC-4A25-95D1-2093D7F5C1D4}" destId="{CC27A16D-DCB1-499B-A16F-4552457007DA}" srcOrd="0" destOrd="0" parTransId="{03A86139-F10E-43CF-8596-4CE48F219110}" sibTransId="{4379F976-DAB5-4466-BE23-86BB72AD9285}"/>
    <dgm:cxn modelId="{26B91BA9-7664-4EF4-BA16-3F88BE6718A2}" srcId="{CC27A16D-DCB1-499B-A16F-4552457007DA}" destId="{04DEEB8A-EF34-48A5-9776-3B1E7F2F5E06}" srcOrd="0" destOrd="0" parTransId="{437AAE2E-44F0-48C6-9AF9-48997327F9F3}" sibTransId="{44ECFE0D-7E38-4C50-BF00-22AEB9A44EBD}"/>
    <dgm:cxn modelId="{D0B771E0-F537-468F-B844-5A68DAA34572}" srcId="{CC27A16D-DCB1-499B-A16F-4552457007DA}" destId="{ECA1C2E8-5807-48A0-BAC9-3167965F5EC6}" srcOrd="3" destOrd="0" parTransId="{7FB8281D-BA15-4703-AA63-9A88D630E964}" sibTransId="{7FD7E534-3526-4C82-B6C2-0ED53760F77D}"/>
    <dgm:cxn modelId="{7A96A0FC-9B87-4819-BAE5-0C348BBE379D}" srcId="{DD64DEEA-56B1-4DF0-91C1-4AD18C3CB042}" destId="{4E26D353-92A1-4E7F-9BAA-5D17CA26A709}" srcOrd="4" destOrd="0" parTransId="{7667BD05-7600-4FB0-99C0-2D6CCF604031}" sibTransId="{53CDAA14-1A5B-4CAD-8C5C-255939B3D9B4}"/>
    <dgm:cxn modelId="{8D268C65-F2B2-4807-9690-A33C38C99ED5}" type="presOf" srcId="{07598D94-7D1A-480C-AB19-5A1813DBBB2E}" destId="{C0371FED-07F0-45F9-BC6D-3A50D33126EB}" srcOrd="0" destOrd="1" presId="urn:microsoft.com/office/officeart/2005/8/layout/hList1"/>
    <dgm:cxn modelId="{EEB8AB7D-700D-4C1C-B2C5-ECBDCF24B559}" type="presOf" srcId="{04DEEB8A-EF34-48A5-9776-3B1E7F2F5E06}" destId="{1F82762B-33BB-4A4F-B645-E582C7E57086}" srcOrd="0" destOrd="0" presId="urn:microsoft.com/office/officeart/2005/8/layout/hList1"/>
    <dgm:cxn modelId="{96506EF0-7103-4D8F-B8F1-6F62A07CC28A}" srcId="{DD64DEEA-56B1-4DF0-91C1-4AD18C3CB042}" destId="{FE8CC68F-72C7-4894-9B2A-2EE842C076D0}" srcOrd="3" destOrd="0" parTransId="{2240FD28-D1E0-4AB0-9861-BB3F115577E9}" sibTransId="{0A1D5607-79E1-4A7E-AF59-94795640B8B0}"/>
    <dgm:cxn modelId="{31A62AE7-1940-4A21-97C2-65ACB10ADE71}" srcId="{DD64DEEA-56B1-4DF0-91C1-4AD18C3CB042}" destId="{A3A232E8-54DA-4C7A-9A70-2B6F36D2E89F}" srcOrd="0" destOrd="0" parTransId="{415BAA30-84AB-4340-A7C8-C742F0674B25}" sibTransId="{F976CC00-AE5D-44AC-80AA-84A9E1CF6F50}"/>
    <dgm:cxn modelId="{9C090AF6-9B39-417F-930E-7177BB241C43}" srcId="{CC27A16D-DCB1-499B-A16F-4552457007DA}" destId="{028B4532-4539-496E-B0EF-24CAFCF4CE21}" srcOrd="1" destOrd="0" parTransId="{83B18CB2-0AB8-46C2-9AEA-AAF6DE11EDE2}" sibTransId="{BB353DD5-A4BF-415D-9166-A89953F9B538}"/>
    <dgm:cxn modelId="{ACAEB79B-4756-4195-A062-22FAB513B26E}" srcId="{B92F3370-B2BC-4A25-95D1-2093D7F5C1D4}" destId="{DD64DEEA-56B1-4DF0-91C1-4AD18C3CB042}" srcOrd="1" destOrd="0" parTransId="{1D27DC2B-0C54-4F11-9768-F6E64097D6E8}" sibTransId="{3C30C468-66CC-428C-A07D-90626C4DAAC9}"/>
    <dgm:cxn modelId="{43FB91F1-38EF-431A-9D17-1EFFA003576C}" type="presOf" srcId="{DD64DEEA-56B1-4DF0-91C1-4AD18C3CB042}" destId="{653ED7B9-724F-430C-8FB2-BE4878C90A5B}" srcOrd="0" destOrd="0" presId="urn:microsoft.com/office/officeart/2005/8/layout/hList1"/>
    <dgm:cxn modelId="{DE9A62CA-B8D9-46E6-8326-825DA1E3FD3B}" type="presOf" srcId="{02C1BC31-61A9-4A11-A197-4A1FDB4AD26D}" destId="{1F82762B-33BB-4A4F-B645-E582C7E57086}" srcOrd="0" destOrd="4" presId="urn:microsoft.com/office/officeart/2005/8/layout/hList1"/>
    <dgm:cxn modelId="{CEC7A976-55D1-4D5B-A261-0EAABB78AF22}" type="presParOf" srcId="{45A1D8D7-2143-4983-A1FC-0765F0B4E4DF}" destId="{2FE7DB4D-D782-4D6D-B476-A1310336B682}" srcOrd="0" destOrd="0" presId="urn:microsoft.com/office/officeart/2005/8/layout/hList1"/>
    <dgm:cxn modelId="{41FFADEE-3754-4F2F-ABAB-B574316AD1F9}" type="presParOf" srcId="{2FE7DB4D-D782-4D6D-B476-A1310336B682}" destId="{E169A07A-C33A-4F12-85D9-C09AF1932D38}" srcOrd="0" destOrd="0" presId="urn:microsoft.com/office/officeart/2005/8/layout/hList1"/>
    <dgm:cxn modelId="{FDDC51AB-F8D2-43D5-90A3-CEB56A385399}" type="presParOf" srcId="{2FE7DB4D-D782-4D6D-B476-A1310336B682}" destId="{1F82762B-33BB-4A4F-B645-E582C7E57086}" srcOrd="1" destOrd="0" presId="urn:microsoft.com/office/officeart/2005/8/layout/hList1"/>
    <dgm:cxn modelId="{8C2C88B6-98D8-46EA-AAC1-7CEF9B332CB2}" type="presParOf" srcId="{45A1D8D7-2143-4983-A1FC-0765F0B4E4DF}" destId="{3FBE7FAD-F9B5-4334-AE5E-D44CEB8C7629}" srcOrd="1" destOrd="0" presId="urn:microsoft.com/office/officeart/2005/8/layout/hList1"/>
    <dgm:cxn modelId="{4EF0AD8D-7E2A-4A07-B969-D28B18E147D3}" type="presParOf" srcId="{45A1D8D7-2143-4983-A1FC-0765F0B4E4DF}" destId="{E57DE559-2A46-4307-909C-A7BCEC2D4C66}" srcOrd="2" destOrd="0" presId="urn:microsoft.com/office/officeart/2005/8/layout/hList1"/>
    <dgm:cxn modelId="{3E8572EB-4DBF-4136-94E9-6EF1F205E21E}" type="presParOf" srcId="{E57DE559-2A46-4307-909C-A7BCEC2D4C66}" destId="{653ED7B9-724F-430C-8FB2-BE4878C90A5B}" srcOrd="0" destOrd="0" presId="urn:microsoft.com/office/officeart/2005/8/layout/hList1"/>
    <dgm:cxn modelId="{480455DB-8006-4B6C-B7B5-7BDEA242E663}" type="presParOf" srcId="{E57DE559-2A46-4307-909C-A7BCEC2D4C66}" destId="{C0371FED-07F0-45F9-BC6D-3A50D33126EB}"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9A07A-C33A-4F12-85D9-C09AF1932D38}">
      <dsp:nvSpPr>
        <dsp:cNvPr id="0" name=""/>
        <dsp:cNvSpPr/>
      </dsp:nvSpPr>
      <dsp:spPr>
        <a:xfrm>
          <a:off x="20947" y="29109"/>
          <a:ext cx="7066422" cy="1785600"/>
        </a:xfrm>
        <a:prstGeom prst="rect">
          <a:avLst/>
        </a:prstGeom>
        <a:solidFill>
          <a:srgbClr val="9BBB59"/>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150000"/>
            </a:lnSpc>
            <a:spcBef>
              <a:spcPct val="0"/>
            </a:spcBef>
            <a:spcAft>
              <a:spcPct val="35000"/>
            </a:spcAft>
          </a:pPr>
          <a:r>
            <a:rPr lang="en-US" sz="3600" kern="1200" dirty="0" smtClean="0">
              <a:latin typeface="Josefin Sans Regular" charset="0"/>
            </a:rPr>
            <a:t>Compared to Q4FY22</a:t>
          </a:r>
          <a:endParaRPr lang="en-US" sz="3600" kern="1200" dirty="0">
            <a:latin typeface="Josefin Sans Regular" charset="0"/>
          </a:endParaRPr>
        </a:p>
      </dsp:txBody>
      <dsp:txXfrm>
        <a:off x="20947" y="29109"/>
        <a:ext cx="7066422" cy="1785600"/>
      </dsp:txXfrm>
    </dsp:sp>
    <dsp:sp modelId="{1F82762B-33BB-4A4F-B645-E582C7E57086}">
      <dsp:nvSpPr>
        <dsp:cNvPr id="0" name=""/>
        <dsp:cNvSpPr/>
      </dsp:nvSpPr>
      <dsp:spPr>
        <a:xfrm>
          <a:off x="5751" y="1814709"/>
          <a:ext cx="7096814" cy="37441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150000"/>
            </a:lnSpc>
            <a:spcBef>
              <a:spcPct val="0"/>
            </a:spcBef>
            <a:spcAft>
              <a:spcPct val="15000"/>
            </a:spcAft>
            <a:buChar char="••"/>
          </a:pPr>
          <a:r>
            <a:rPr lang="en-US" sz="3200" kern="1200" dirty="0" smtClean="0">
              <a:latin typeface="Josefin Sans Regular" charset="0"/>
            </a:rPr>
            <a:t>Turnover up by 4%</a:t>
          </a:r>
          <a:endParaRPr lang="en-US" sz="3200" kern="1200" dirty="0">
            <a:latin typeface="Josefin Sans Regular" charset="0"/>
          </a:endParaRPr>
        </a:p>
        <a:p>
          <a:pPr marL="285750" lvl="1" indent="-285750" algn="l" defTabSz="1244600">
            <a:lnSpc>
              <a:spcPct val="150000"/>
            </a:lnSpc>
            <a:spcBef>
              <a:spcPct val="0"/>
            </a:spcBef>
            <a:spcAft>
              <a:spcPct val="15000"/>
            </a:spcAft>
            <a:buChar char="••"/>
          </a:pPr>
          <a:r>
            <a:rPr lang="en-US" sz="2800" kern="1200" dirty="0" smtClean="0">
              <a:latin typeface="Josefin Sans Regular" charset="0"/>
            </a:rPr>
            <a:t>EBIDTA </a:t>
          </a:r>
          <a:r>
            <a:rPr lang="en-US" sz="3200" kern="1200" dirty="0" smtClean="0">
              <a:latin typeface="Josefin Sans Regular" charset="0"/>
            </a:rPr>
            <a:t>up by 128%</a:t>
          </a:r>
          <a:endParaRPr lang="en-US" sz="3200" kern="1200" dirty="0">
            <a:latin typeface="Josefin Sans Regular" charset="0"/>
          </a:endParaRPr>
        </a:p>
        <a:p>
          <a:pPr marL="285750" lvl="1" indent="-285750" algn="l" defTabSz="1422400">
            <a:lnSpc>
              <a:spcPct val="150000"/>
            </a:lnSpc>
            <a:spcBef>
              <a:spcPct val="0"/>
            </a:spcBef>
            <a:spcAft>
              <a:spcPct val="15000"/>
            </a:spcAft>
            <a:buChar char="••"/>
          </a:pPr>
          <a:r>
            <a:rPr lang="en-US" sz="3200" kern="1200" dirty="0" smtClean="0">
              <a:latin typeface="Josefin Sans Regular" charset="0"/>
            </a:rPr>
            <a:t>Cash Profit up by 158%</a:t>
          </a:r>
          <a:endParaRPr lang="en-US" sz="3200" kern="1200" dirty="0">
            <a:latin typeface="Josefin Sans Regular" charset="0"/>
          </a:endParaRPr>
        </a:p>
        <a:p>
          <a:pPr marL="285750" lvl="1" indent="-285750" algn="l" defTabSz="1244600">
            <a:lnSpc>
              <a:spcPct val="150000"/>
            </a:lnSpc>
            <a:spcBef>
              <a:spcPct val="0"/>
            </a:spcBef>
            <a:spcAft>
              <a:spcPct val="15000"/>
            </a:spcAft>
            <a:buChar char="••"/>
          </a:pPr>
          <a:r>
            <a:rPr lang="en-US" sz="2800" kern="1200" dirty="0" smtClean="0">
              <a:latin typeface="Josefin Sans Regular" charset="0"/>
            </a:rPr>
            <a:t>PBT</a:t>
          </a:r>
          <a:r>
            <a:rPr lang="en-US" sz="3200" kern="1200" dirty="0" smtClean="0">
              <a:latin typeface="Josefin Sans Regular" charset="0"/>
            </a:rPr>
            <a:t> up by 384%</a:t>
          </a:r>
          <a:endParaRPr lang="en-US" sz="3200" kern="1200" dirty="0">
            <a:latin typeface="Josefin Sans Regular" charset="0"/>
          </a:endParaRPr>
        </a:p>
        <a:p>
          <a:pPr marL="285750" lvl="1" indent="-285750" algn="l" defTabSz="1244600">
            <a:lnSpc>
              <a:spcPct val="150000"/>
            </a:lnSpc>
            <a:spcBef>
              <a:spcPct val="0"/>
            </a:spcBef>
            <a:spcAft>
              <a:spcPct val="15000"/>
            </a:spcAft>
            <a:buChar char="••"/>
          </a:pPr>
          <a:r>
            <a:rPr lang="en-US" sz="2800" kern="1200" dirty="0" smtClean="0">
              <a:latin typeface="Josefin Sans Regular" charset="0"/>
            </a:rPr>
            <a:t>PAT</a:t>
          </a:r>
          <a:r>
            <a:rPr lang="en-US" sz="3200" kern="1200" dirty="0" smtClean="0">
              <a:latin typeface="Josefin Sans Regular" charset="0"/>
            </a:rPr>
            <a:t> up by 358%</a:t>
          </a:r>
          <a:endParaRPr lang="en-US" sz="3200" kern="1200" dirty="0">
            <a:latin typeface="Josefin Sans Regular" charset="0"/>
          </a:endParaRPr>
        </a:p>
      </dsp:txBody>
      <dsp:txXfrm>
        <a:off x="5751" y="1814709"/>
        <a:ext cx="7096814" cy="3744180"/>
      </dsp:txXfrm>
    </dsp:sp>
    <dsp:sp modelId="{653ED7B9-724F-430C-8FB2-BE4878C90A5B}">
      <dsp:nvSpPr>
        <dsp:cNvPr id="0" name=""/>
        <dsp:cNvSpPr/>
      </dsp:nvSpPr>
      <dsp:spPr>
        <a:xfrm>
          <a:off x="8147983" y="29109"/>
          <a:ext cx="7467265" cy="1785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150000"/>
            </a:lnSpc>
            <a:spcBef>
              <a:spcPct val="0"/>
            </a:spcBef>
            <a:spcAft>
              <a:spcPct val="35000"/>
            </a:spcAft>
          </a:pPr>
          <a:r>
            <a:rPr lang="en-US" sz="3600" kern="1200" dirty="0" smtClean="0">
              <a:latin typeface="Josefin Sans Regular" charset="0"/>
            </a:rPr>
            <a:t>Compared to </a:t>
          </a:r>
          <a:r>
            <a:rPr lang="en-US" sz="3600" kern="1200" dirty="0" smtClean="0">
              <a:latin typeface="Josefin Sans Regular" charset="0"/>
            </a:rPr>
            <a:t>FY22</a:t>
          </a:r>
          <a:endParaRPr lang="en-US" sz="3600" kern="1200" dirty="0">
            <a:latin typeface="Josefin Sans Regular" charset="0"/>
          </a:endParaRPr>
        </a:p>
      </dsp:txBody>
      <dsp:txXfrm>
        <a:off x="8147983" y="29109"/>
        <a:ext cx="7467265" cy="1785600"/>
      </dsp:txXfrm>
    </dsp:sp>
    <dsp:sp modelId="{C0371FED-07F0-45F9-BC6D-3A50D33126EB}">
      <dsp:nvSpPr>
        <dsp:cNvPr id="0" name=""/>
        <dsp:cNvSpPr/>
      </dsp:nvSpPr>
      <dsp:spPr>
        <a:xfrm>
          <a:off x="8147983" y="1814709"/>
          <a:ext cx="7467265" cy="374418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150000"/>
            </a:lnSpc>
            <a:spcBef>
              <a:spcPct val="0"/>
            </a:spcBef>
            <a:spcAft>
              <a:spcPct val="15000"/>
            </a:spcAft>
            <a:buChar char="••"/>
          </a:pPr>
          <a:r>
            <a:rPr lang="en-US" sz="3200" kern="1200" dirty="0" smtClean="0">
              <a:latin typeface="Josefin Sans Regular" charset="0"/>
            </a:rPr>
            <a:t>Turnover up by 28%</a:t>
          </a:r>
          <a:endParaRPr lang="en-US" sz="3200" kern="1200" dirty="0">
            <a:latin typeface="Josefin Sans Regular" charset="0"/>
          </a:endParaRPr>
        </a:p>
        <a:p>
          <a:pPr marL="285750" lvl="1" indent="-285750" algn="l" defTabSz="1244600">
            <a:lnSpc>
              <a:spcPct val="150000"/>
            </a:lnSpc>
            <a:spcBef>
              <a:spcPct val="0"/>
            </a:spcBef>
            <a:spcAft>
              <a:spcPct val="15000"/>
            </a:spcAft>
            <a:buChar char="••"/>
          </a:pPr>
          <a:r>
            <a:rPr lang="en-US" sz="2800" kern="1200" dirty="0" smtClean="0">
              <a:latin typeface="Josefin Sans Regular" charset="0"/>
            </a:rPr>
            <a:t>EBIDTA</a:t>
          </a:r>
          <a:r>
            <a:rPr lang="en-US" sz="3200" kern="1200" dirty="0" smtClean="0">
              <a:latin typeface="Josefin Sans Regular" charset="0"/>
            </a:rPr>
            <a:t> up by 157%</a:t>
          </a:r>
          <a:endParaRPr lang="en-US" sz="3200" kern="1200" dirty="0">
            <a:latin typeface="Josefin Sans Regular" charset="0"/>
          </a:endParaRPr>
        </a:p>
        <a:p>
          <a:pPr marL="285750" lvl="1" indent="-285750" algn="l" defTabSz="1244600">
            <a:lnSpc>
              <a:spcPct val="150000"/>
            </a:lnSpc>
            <a:spcBef>
              <a:spcPct val="0"/>
            </a:spcBef>
            <a:spcAft>
              <a:spcPct val="15000"/>
            </a:spcAft>
            <a:buChar char="••"/>
          </a:pPr>
          <a:r>
            <a:rPr lang="en-US" sz="2800" kern="1200" dirty="0" smtClean="0">
              <a:latin typeface="Josefin Sans Regular" charset="0"/>
            </a:rPr>
            <a:t>Cash Profit</a:t>
          </a:r>
          <a:r>
            <a:rPr lang="en-US" sz="3200" kern="1200" dirty="0" smtClean="0">
              <a:latin typeface="Josefin Sans Regular" charset="0"/>
            </a:rPr>
            <a:t> up by 246%</a:t>
          </a:r>
          <a:endParaRPr lang="en-US" sz="3200" kern="1200" dirty="0">
            <a:latin typeface="Josefin Sans Regular" charset="0"/>
          </a:endParaRPr>
        </a:p>
        <a:p>
          <a:pPr marL="285750" lvl="1" indent="-285750" algn="l" defTabSz="1244600">
            <a:lnSpc>
              <a:spcPct val="150000"/>
            </a:lnSpc>
            <a:spcBef>
              <a:spcPct val="0"/>
            </a:spcBef>
            <a:spcAft>
              <a:spcPct val="15000"/>
            </a:spcAft>
            <a:buChar char="••"/>
          </a:pPr>
          <a:r>
            <a:rPr lang="en-US" sz="2800" kern="1200" dirty="0" smtClean="0">
              <a:latin typeface="Josefin Sans Regular" charset="0"/>
            </a:rPr>
            <a:t>PBT</a:t>
          </a:r>
          <a:r>
            <a:rPr lang="en-US" sz="3200" kern="1200" dirty="0" smtClean="0">
              <a:latin typeface="Josefin Sans Regular" charset="0"/>
            </a:rPr>
            <a:t> up by 2640%</a:t>
          </a:r>
          <a:endParaRPr lang="en-US" sz="3200" kern="1200" dirty="0">
            <a:latin typeface="Josefin Sans Regular" charset="0"/>
          </a:endParaRPr>
        </a:p>
        <a:p>
          <a:pPr marL="285750" lvl="1" indent="-285750" algn="l" defTabSz="1244600">
            <a:lnSpc>
              <a:spcPct val="150000"/>
            </a:lnSpc>
            <a:spcBef>
              <a:spcPct val="0"/>
            </a:spcBef>
            <a:spcAft>
              <a:spcPct val="15000"/>
            </a:spcAft>
            <a:buChar char="••"/>
          </a:pPr>
          <a:r>
            <a:rPr lang="en-US" sz="2800" kern="1200" dirty="0" smtClean="0">
              <a:latin typeface="Josefin Sans Regular" charset="0"/>
            </a:rPr>
            <a:t>PAT</a:t>
          </a:r>
          <a:r>
            <a:rPr lang="en-US" sz="3200" kern="1200" dirty="0" smtClean="0">
              <a:latin typeface="Josefin Sans Regular" charset="0"/>
            </a:rPr>
            <a:t> up by 2608%</a:t>
          </a:r>
          <a:endParaRPr lang="en-US" sz="3200" kern="1200" dirty="0">
            <a:latin typeface="Josefin Sans Regular" charset="0"/>
          </a:endParaRPr>
        </a:p>
      </dsp:txBody>
      <dsp:txXfrm>
        <a:off x="8147983" y="1814709"/>
        <a:ext cx="7467265" cy="37441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5B191A-EC22-44C5-9B3B-5A21CAAF9B5D}" type="datetimeFigureOut">
              <a:rPr lang="en-US" smtClean="0"/>
              <a:t>29/05/2023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55BCF9-2E0D-4DDF-B0FC-37740848FC92}" type="slidenum">
              <a:rPr lang="en-US" smtClean="0"/>
              <a:t>‹#›</a:t>
            </a:fld>
            <a:endParaRPr lang="en-US"/>
          </a:p>
        </p:txBody>
      </p:sp>
    </p:spTree>
    <p:extLst>
      <p:ext uri="{BB962C8B-B14F-4D97-AF65-F5344CB8AC3E}">
        <p14:creationId xmlns:p14="http://schemas.microsoft.com/office/powerpoint/2010/main" val="216930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9D450A-379F-417F-A63D-7EFC500C02F2}" type="datetime1">
              <a:rPr lang="en-US" smtClean="0"/>
              <a:t>29/05/2023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8FCD5-AA38-490F-8F76-D5078656CFBC}" type="datetime1">
              <a:rPr lang="en-US" smtClean="0"/>
              <a:t>29/05/2023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3"/>
          <p:cNvSpPr>
            <a:spLocks noGrp="1"/>
          </p:cNvSpPr>
          <p:nvPr>
            <p:ph type="sldNum" sz="quarter" idx="12"/>
          </p:nvPr>
        </p:nvSpPr>
        <p:spPr>
          <a:xfrm>
            <a:off x="16002000" y="9715500"/>
            <a:ext cx="2133600" cy="365125"/>
          </a:xfrm>
        </p:spPr>
        <p:txBody>
          <a:bodyPr/>
          <a:lstStyle>
            <a:lvl1pPr>
              <a:defRPr sz="2400">
                <a:latin typeface="Josefin Sans Regular" charset="0"/>
              </a:defRPr>
            </a:lvl1pPr>
          </a:lstStyle>
          <a:p>
            <a:fld id="{B6F15528-21DE-4FAA-801E-634DDDAF4B2B}" type="slidenum">
              <a:rPr lang="en-US" smtClean="0"/>
              <a:pPr/>
              <a:t>‹#›</a:t>
            </a:fld>
            <a:r>
              <a:rPr lang="en-US" dirty="0" smtClean="0"/>
              <a:t> / 16</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48223-476D-4B0E-B8A5-FEDDEA99344C}" type="datetime1">
              <a:rPr lang="en-US" smtClean="0"/>
              <a:t>29/05/2023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3"/>
          <p:cNvSpPr>
            <a:spLocks noGrp="1"/>
          </p:cNvSpPr>
          <p:nvPr>
            <p:ph type="sldNum" sz="quarter" idx="12"/>
          </p:nvPr>
        </p:nvSpPr>
        <p:spPr>
          <a:xfrm>
            <a:off x="16002000" y="9715500"/>
            <a:ext cx="2133600" cy="365125"/>
          </a:xfrm>
        </p:spPr>
        <p:txBody>
          <a:bodyPr/>
          <a:lstStyle>
            <a:lvl1pPr>
              <a:defRPr sz="3200">
                <a:latin typeface="Josefin Sans Regular" charset="0"/>
              </a:defRPr>
            </a:lvl1pPr>
          </a:lstStyle>
          <a:p>
            <a:fld id="{B6F15528-21DE-4FAA-801E-634DDDAF4B2B}" type="slidenum">
              <a:rPr lang="en-US" smtClean="0"/>
              <a:pPr/>
              <a:t>‹#›</a:t>
            </a:fld>
            <a:r>
              <a:rPr lang="en-US" dirty="0" smtClean="0"/>
              <a:t> / 16</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B9CAA-CEA1-43F6-B2F6-DDC6356DB63D}" type="datetime1">
              <a:rPr lang="en-US" smtClean="0"/>
              <a:t>29/05/2023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4FFEC1-EBB2-432A-A806-E9F0951B54C9}" type="datetime1">
              <a:rPr lang="en-US" smtClean="0"/>
              <a:t>29/05/2023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E4E20-F24B-472A-AFFC-D9B046EC1837}" type="datetime1">
              <a:rPr lang="en-US" smtClean="0"/>
              <a:t>29/05/2023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2A237-77C5-4F5B-A9D2-8AC02066C435}" type="datetime1">
              <a:rPr lang="en-US" smtClean="0"/>
              <a:t>29/05/2023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2DFE09-9ABA-4F02-A5B0-80A736CD4614}" type="datetime1">
              <a:rPr lang="en-US" smtClean="0"/>
              <a:t>29/05/2023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D18D0-123C-401A-9CAD-C8685BCFF2E7}" type="datetime1">
              <a:rPr lang="en-US" smtClean="0"/>
              <a:t>29/05/2023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6002000" y="9715500"/>
            <a:ext cx="2133600" cy="365125"/>
          </a:xfrm>
        </p:spPr>
        <p:txBody>
          <a:bodyPr/>
          <a:lstStyle>
            <a:lvl1pPr>
              <a:defRPr sz="2400">
                <a:latin typeface="Josefin Sans Regular" charset="0"/>
              </a:defRPr>
            </a:lvl1pPr>
          </a:lstStyle>
          <a:p>
            <a:fld id="{B6F15528-21DE-4FAA-801E-634DDDAF4B2B}" type="slidenum">
              <a:rPr lang="en-US" smtClean="0"/>
              <a:pPr/>
              <a:t>‹#›</a:t>
            </a:fld>
            <a:r>
              <a:rPr lang="en-US" dirty="0" smtClean="0"/>
              <a:t> / 16</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FD090-C6E8-4543-8660-76631AAF94DA}" type="datetime1">
              <a:rPr lang="en-US" smtClean="0"/>
              <a:t>29/05/2023</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3"/>
          <p:cNvSpPr>
            <a:spLocks noGrp="1"/>
          </p:cNvSpPr>
          <p:nvPr>
            <p:ph type="sldNum" sz="quarter" idx="12"/>
          </p:nvPr>
        </p:nvSpPr>
        <p:spPr>
          <a:xfrm>
            <a:off x="16002000" y="9715500"/>
            <a:ext cx="2133600" cy="365125"/>
          </a:xfrm>
        </p:spPr>
        <p:txBody>
          <a:bodyPr/>
          <a:lstStyle>
            <a:lvl1pPr>
              <a:defRPr sz="2400">
                <a:latin typeface="Josefin Sans Regular" charset="0"/>
              </a:defRPr>
            </a:lvl1pPr>
          </a:lstStyle>
          <a:p>
            <a:fld id="{B6F15528-21DE-4FAA-801E-634DDDAF4B2B}" type="slidenum">
              <a:rPr lang="en-US" smtClean="0"/>
              <a:pPr/>
              <a:t>‹#›</a:t>
            </a:fld>
            <a:r>
              <a:rPr lang="en-US" dirty="0" smtClean="0"/>
              <a:t> / 16</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CCCDE-F22C-4723-AC80-C702776ED0CD}" type="datetime1">
              <a:rPr lang="en-US" smtClean="0"/>
              <a:t>29/05/2023</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3"/>
          <p:cNvSpPr>
            <a:spLocks noGrp="1"/>
          </p:cNvSpPr>
          <p:nvPr>
            <p:ph type="sldNum" sz="quarter" idx="12"/>
          </p:nvPr>
        </p:nvSpPr>
        <p:spPr>
          <a:xfrm>
            <a:off x="16002000" y="9715500"/>
            <a:ext cx="2133600" cy="365125"/>
          </a:xfrm>
        </p:spPr>
        <p:txBody>
          <a:bodyPr/>
          <a:lstStyle>
            <a:lvl1pPr>
              <a:defRPr sz="2400">
                <a:latin typeface="Josefin Sans Regular" charset="0"/>
              </a:defRPr>
            </a:lvl1pPr>
          </a:lstStyle>
          <a:p>
            <a:fld id="{B6F15528-21DE-4FAA-801E-634DDDAF4B2B}" type="slidenum">
              <a:rPr lang="en-US" smtClean="0"/>
              <a:pPr/>
              <a:t>‹#›</a:t>
            </a:fld>
            <a:r>
              <a:rPr lang="en-US" dirty="0" smtClean="0"/>
              <a:t> / 16</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A9AED-B30A-4402-93FF-562B66EFD726}" type="datetime1">
              <a:rPr lang="en-US" smtClean="0"/>
              <a:t>29/05/2023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0.svg"/><Relationship Id="rId10" Type="http://schemas.microsoft.com/office/2007/relationships/diagramDrawing" Target="../diagrams/drawing1.xml"/><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9.png"/><Relationship Id="rId7"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10.svg"/><Relationship Id="rId9"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0.svg"/><Relationship Id="rId4" Type="http://schemas.openxmlformats.org/officeDocument/2006/relationships/image" Target="../media/image17.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9.png"/><Relationship Id="rId5" Type="http://schemas.openxmlformats.org/officeDocument/2006/relationships/image" Target="../media/image24.png"/><Relationship Id="rId10" Type="http://schemas.openxmlformats.org/officeDocument/2006/relationships/image" Target="../media/image1.png"/><Relationship Id="rId4" Type="http://schemas.openxmlformats.org/officeDocument/2006/relationships/image" Target="../media/image23.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28715" y="2252958"/>
            <a:ext cx="4230570" cy="1521667"/>
          </a:xfrm>
          <a:prstGeom prst="rect">
            <a:avLst/>
          </a:prstGeom>
        </p:spPr>
      </p:pic>
      <p:pic>
        <p:nvPicPr>
          <p:cNvPr id="3" name="Picture 3"/>
          <p:cNvPicPr>
            <a:picLocks noChangeAspect="1"/>
          </p:cNvPicPr>
          <p:nvPr/>
        </p:nvPicPr>
        <p:blipFill>
          <a:blip r:embed="rId3"/>
          <a:srcRect/>
          <a:stretch>
            <a:fillRect/>
          </a:stretch>
        </p:blipFill>
        <p:spPr>
          <a:xfrm>
            <a:off x="3044103" y="5928936"/>
            <a:ext cx="2122737" cy="2134149"/>
          </a:xfrm>
          <a:prstGeom prst="rect">
            <a:avLst/>
          </a:prstGeom>
        </p:spPr>
      </p:pic>
      <p:pic>
        <p:nvPicPr>
          <p:cNvPr id="4" name="Picture 4"/>
          <p:cNvPicPr>
            <a:picLocks noChangeAspect="1"/>
          </p:cNvPicPr>
          <p:nvPr/>
        </p:nvPicPr>
        <p:blipFill>
          <a:blip r:embed="rId4"/>
          <a:srcRect/>
          <a:stretch>
            <a:fillRect/>
          </a:stretch>
        </p:blipFill>
        <p:spPr>
          <a:xfrm>
            <a:off x="5649057" y="6130152"/>
            <a:ext cx="1647242" cy="1731716"/>
          </a:xfrm>
          <a:prstGeom prst="rect">
            <a:avLst/>
          </a:prstGeom>
        </p:spPr>
      </p:pic>
      <p:pic>
        <p:nvPicPr>
          <p:cNvPr id="5" name="Picture 5"/>
          <p:cNvPicPr>
            <a:picLocks noChangeAspect="1"/>
          </p:cNvPicPr>
          <p:nvPr/>
        </p:nvPicPr>
        <p:blipFill>
          <a:blip r:embed="rId5"/>
          <a:srcRect/>
          <a:stretch>
            <a:fillRect/>
          </a:stretch>
        </p:blipFill>
        <p:spPr>
          <a:xfrm>
            <a:off x="7782074" y="5753100"/>
            <a:ext cx="2243669" cy="2309985"/>
          </a:xfrm>
          <a:prstGeom prst="rect">
            <a:avLst/>
          </a:prstGeom>
        </p:spPr>
      </p:pic>
      <p:pic>
        <p:nvPicPr>
          <p:cNvPr id="6" name="Picture 6"/>
          <p:cNvPicPr>
            <a:picLocks noChangeAspect="1"/>
          </p:cNvPicPr>
          <p:nvPr/>
        </p:nvPicPr>
        <p:blipFill>
          <a:blip r:embed="rId6"/>
          <a:srcRect/>
          <a:stretch>
            <a:fillRect/>
          </a:stretch>
        </p:blipFill>
        <p:spPr>
          <a:xfrm>
            <a:off x="10714552" y="5961317"/>
            <a:ext cx="1719139" cy="1719139"/>
          </a:xfrm>
          <a:prstGeom prst="rect">
            <a:avLst/>
          </a:prstGeom>
        </p:spPr>
      </p:pic>
      <p:pic>
        <p:nvPicPr>
          <p:cNvPr id="7" name="Picture 7"/>
          <p:cNvPicPr>
            <a:picLocks noChangeAspect="1"/>
          </p:cNvPicPr>
          <p:nvPr/>
        </p:nvPicPr>
        <p:blipFill>
          <a:blip r:embed="rId7"/>
          <a:srcRect/>
          <a:stretch>
            <a:fillRect/>
          </a:stretch>
        </p:blipFill>
        <p:spPr>
          <a:xfrm>
            <a:off x="13334856" y="5993698"/>
            <a:ext cx="2344692" cy="1654376"/>
          </a:xfrm>
          <a:prstGeom prst="rect">
            <a:avLst/>
          </a:prstGeom>
        </p:spPr>
      </p:pic>
      <p:sp>
        <p:nvSpPr>
          <p:cNvPr id="8" name="TextBox 8"/>
          <p:cNvSpPr txBox="1"/>
          <p:nvPr/>
        </p:nvSpPr>
        <p:spPr>
          <a:xfrm>
            <a:off x="1514661" y="4279900"/>
            <a:ext cx="15258678" cy="863600"/>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Josefin Sans Regular"/>
              </a:rPr>
              <a:t>TAMIL NADU NEWSPRINT AND PAPERS LIMITED</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r>
              <a:rPr lang="en-US" smtClean="0"/>
              <a:t> / 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35280" y="1408734"/>
            <a:ext cx="1422034" cy="0"/>
          </a:xfrm>
          <a:prstGeom prst="line">
            <a:avLst/>
          </a:prstGeom>
          <a:ln w="47625" cap="flat">
            <a:solidFill>
              <a:srgbClr val="4E9F00"/>
            </a:solidFill>
            <a:prstDash val="solid"/>
            <a:headEnd type="none" w="sm" len="sm"/>
            <a:tailEnd type="none" w="sm" len="sm"/>
          </a:ln>
        </p:spPr>
      </p:sp>
      <p:sp>
        <p:nvSpPr>
          <p:cNvPr id="4" name="TextBox 4"/>
          <p:cNvSpPr txBox="1"/>
          <p:nvPr/>
        </p:nvSpPr>
        <p:spPr>
          <a:xfrm>
            <a:off x="2035280" y="564184"/>
            <a:ext cx="15969001" cy="718145"/>
          </a:xfrm>
          <a:prstGeom prst="rect">
            <a:avLst/>
          </a:prstGeom>
        </p:spPr>
        <p:txBody>
          <a:bodyPr wrap="square" lIns="0" tIns="0" rIns="0" bIns="0" rtlCol="0" anchor="t">
            <a:spAutoFit/>
          </a:bodyPr>
          <a:lstStyle/>
          <a:p>
            <a:pPr>
              <a:lnSpc>
                <a:spcPts val="5599"/>
              </a:lnSpc>
              <a:spcBef>
                <a:spcPct val="0"/>
              </a:spcBef>
            </a:pPr>
            <a:r>
              <a:rPr lang="en-US" sz="3999" dirty="0" smtClean="0">
                <a:solidFill>
                  <a:srgbClr val="000000"/>
                </a:solidFill>
                <a:latin typeface="Josefin Sans Regular"/>
              </a:rPr>
              <a:t>Performance Highlights For Q4 FY23 </a:t>
            </a:r>
            <a:r>
              <a:rPr lang="en-US" sz="3999" dirty="0">
                <a:solidFill>
                  <a:srgbClr val="000000"/>
                </a:solidFill>
                <a:latin typeface="Josefin Sans Regular"/>
              </a:rPr>
              <a:t>and </a:t>
            </a:r>
            <a:r>
              <a:rPr lang="en-US" sz="3999" dirty="0" smtClean="0">
                <a:solidFill>
                  <a:srgbClr val="000000"/>
                </a:solidFill>
                <a:latin typeface="Josefin Sans Regular"/>
              </a:rPr>
              <a:t>FY23</a:t>
            </a:r>
            <a:endParaRPr lang="en-US" sz="3999" dirty="0">
              <a:solidFill>
                <a:srgbClr val="000000"/>
              </a:solidFill>
              <a:latin typeface="Josefin Sans Regular"/>
            </a:endParaRPr>
          </a:p>
        </p:txBody>
      </p:sp>
      <p:pic>
        <p:nvPicPr>
          <p:cNvPr id="5" name="Picture 5"/>
          <p:cNvPicPr>
            <a:picLocks noChangeAspect="1"/>
          </p:cNvPicPr>
          <p:nvPr/>
        </p:nvPicPr>
        <p:blipFill>
          <a:blip r:embed="rId2"/>
          <a:srcRect/>
          <a:stretch>
            <a:fillRect/>
          </a:stretch>
        </p:blipFill>
        <p:spPr>
          <a:xfrm>
            <a:off x="16306800" y="325416"/>
            <a:ext cx="1697481" cy="61055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487025"/>
            <a:ext cx="790149" cy="897897"/>
          </a:xfrm>
          <a:prstGeom prst="rect">
            <a:avLst/>
          </a:prstGeom>
        </p:spPr>
      </p:pic>
      <p:grpSp>
        <p:nvGrpSpPr>
          <p:cNvPr id="15" name="Group 14"/>
          <p:cNvGrpSpPr/>
          <p:nvPr/>
        </p:nvGrpSpPr>
        <p:grpSpPr>
          <a:xfrm>
            <a:off x="1028701" y="1887691"/>
            <a:ext cx="16802099" cy="2077000"/>
            <a:chOff x="1196814" y="3695700"/>
            <a:chExt cx="16405385" cy="2077000"/>
          </a:xfrm>
        </p:grpSpPr>
        <p:grpSp>
          <p:nvGrpSpPr>
            <p:cNvPr id="11" name="Group 3"/>
            <p:cNvGrpSpPr/>
            <p:nvPr/>
          </p:nvGrpSpPr>
          <p:grpSpPr>
            <a:xfrm>
              <a:off x="1196815" y="3695700"/>
              <a:ext cx="16405384" cy="1676400"/>
              <a:chOff x="0" y="0"/>
              <a:chExt cx="6933565" cy="2785489"/>
            </a:xfrm>
          </p:grpSpPr>
          <p:sp>
            <p:nvSpPr>
              <p:cNvPr id="12" name="Freeform 4"/>
              <p:cNvSpPr/>
              <p:nvPr/>
            </p:nvSpPr>
            <p:spPr>
              <a:xfrm>
                <a:off x="0" y="0"/>
                <a:ext cx="6933565" cy="2785489"/>
              </a:xfrm>
              <a:custGeom>
                <a:avLst/>
                <a:gdLst/>
                <a:ahLst/>
                <a:cxnLst/>
                <a:rect l="l" t="t" r="r" b="b"/>
                <a:pathLst>
                  <a:path w="6933565" h="2785489">
                    <a:moveTo>
                      <a:pt x="6809105" y="2785489"/>
                    </a:moveTo>
                    <a:lnTo>
                      <a:pt x="124460" y="2785489"/>
                    </a:lnTo>
                    <a:cubicBezTo>
                      <a:pt x="55880" y="2785489"/>
                      <a:pt x="0" y="2729609"/>
                      <a:pt x="0" y="2661029"/>
                    </a:cubicBezTo>
                    <a:lnTo>
                      <a:pt x="0" y="124460"/>
                    </a:lnTo>
                    <a:cubicBezTo>
                      <a:pt x="0" y="55880"/>
                      <a:pt x="55880" y="0"/>
                      <a:pt x="124460" y="0"/>
                    </a:cubicBezTo>
                    <a:lnTo>
                      <a:pt x="6809105" y="0"/>
                    </a:lnTo>
                    <a:cubicBezTo>
                      <a:pt x="6877685" y="0"/>
                      <a:pt x="6933565" y="55880"/>
                      <a:pt x="6933565" y="124460"/>
                    </a:cubicBezTo>
                    <a:lnTo>
                      <a:pt x="6933565" y="2661029"/>
                    </a:lnTo>
                    <a:cubicBezTo>
                      <a:pt x="6933565" y="2729609"/>
                      <a:pt x="6877685" y="2785489"/>
                      <a:pt x="6809105" y="2785489"/>
                    </a:cubicBezTo>
                    <a:close/>
                  </a:path>
                </a:pathLst>
              </a:custGeom>
              <a:solidFill>
                <a:srgbClr val="4E9F00">
                  <a:alpha val="26667"/>
                </a:srgbClr>
              </a:solidFill>
            </p:spPr>
          </p:sp>
        </p:grpSp>
        <p:sp>
          <p:nvSpPr>
            <p:cNvPr id="14" name="TextBox 4"/>
            <p:cNvSpPr txBox="1"/>
            <p:nvPr/>
          </p:nvSpPr>
          <p:spPr>
            <a:xfrm>
              <a:off x="1196814" y="3926041"/>
              <a:ext cx="16405385" cy="1846659"/>
            </a:xfrm>
            <a:prstGeom prst="rect">
              <a:avLst/>
            </a:prstGeom>
          </p:spPr>
          <p:txBody>
            <a:bodyPr wrap="square" lIns="0" tIns="0" rIns="0" bIns="0" rtlCol="0" anchor="t">
              <a:spAutoFit/>
            </a:bodyPr>
            <a:lstStyle/>
            <a:p>
              <a:pPr marL="280671" lvl="1" algn="ctr">
                <a:lnSpc>
                  <a:spcPts val="4758"/>
                </a:lnSpc>
                <a:defRPr/>
              </a:pPr>
              <a:r>
                <a:rPr lang="en-US" sz="2800" dirty="0" smtClean="0">
                  <a:solidFill>
                    <a:srgbClr val="000000"/>
                  </a:solidFill>
                  <a:latin typeface="Josefin Sans Regular"/>
                </a:rPr>
                <a:t>TNPL achieved highest ever Turnover, EBIDTA, PBT and PAT since inception during FY23 and </a:t>
              </a:r>
            </a:p>
            <a:p>
              <a:pPr marL="280671" lvl="1" algn="ctr">
                <a:lnSpc>
                  <a:spcPts val="4758"/>
                </a:lnSpc>
                <a:defRPr/>
              </a:pPr>
              <a:r>
                <a:rPr lang="en-US" sz="2800" dirty="0">
                  <a:solidFill>
                    <a:srgbClr val="000000"/>
                  </a:solidFill>
                  <a:latin typeface="Josefin Sans Regular"/>
                </a:rPr>
                <a:t>Highest </a:t>
              </a:r>
              <a:r>
                <a:rPr lang="en-US" sz="2800" dirty="0" smtClean="0">
                  <a:solidFill>
                    <a:srgbClr val="000000"/>
                  </a:solidFill>
                  <a:latin typeface="Josefin Sans Regular"/>
                </a:rPr>
                <a:t>ever Turnover</a:t>
              </a:r>
              <a:r>
                <a:rPr lang="en-US" sz="2800" dirty="0">
                  <a:solidFill>
                    <a:srgbClr val="000000"/>
                  </a:solidFill>
                  <a:latin typeface="Josefin Sans Regular"/>
                </a:rPr>
                <a:t>, EBIDTA, PBT and PAT compared to all the preceding </a:t>
              </a:r>
              <a:r>
                <a:rPr lang="en-US" sz="2800" dirty="0" smtClean="0">
                  <a:solidFill>
                    <a:srgbClr val="000000"/>
                  </a:solidFill>
                  <a:latin typeface="Josefin Sans Regular"/>
                </a:rPr>
                <a:t>Q4 </a:t>
              </a:r>
              <a:r>
                <a:rPr lang="en-US" sz="2800" dirty="0">
                  <a:solidFill>
                    <a:srgbClr val="000000"/>
                  </a:solidFill>
                  <a:latin typeface="Josefin Sans Regular"/>
                </a:rPr>
                <a:t>since inception</a:t>
              </a:r>
              <a:r>
                <a:rPr lang="en-US" sz="2800" b="1" dirty="0">
                  <a:solidFill>
                    <a:srgbClr val="008000"/>
                  </a:solidFill>
                </a:rPr>
                <a:t>.</a:t>
              </a:r>
            </a:p>
            <a:p>
              <a:pPr marL="280671" lvl="1" algn="ctr">
                <a:lnSpc>
                  <a:spcPts val="4758"/>
                </a:lnSpc>
                <a:defRPr/>
              </a:pPr>
              <a:endParaRPr lang="en-GB" sz="2800" dirty="0">
                <a:solidFill>
                  <a:srgbClr val="000000"/>
                </a:solidFill>
                <a:latin typeface="Josefin Sans Regular"/>
              </a:endParaRPr>
            </a:p>
          </p:txBody>
        </p:sp>
      </p:grpSp>
      <p:graphicFrame>
        <p:nvGraphicFramePr>
          <p:cNvPr id="16" name="Diagram 15"/>
          <p:cNvGraphicFramePr/>
          <p:nvPr>
            <p:extLst>
              <p:ext uri="{D42A27DB-BD31-4B8C-83A1-F6EECF244321}">
                <p14:modId xmlns:p14="http://schemas.microsoft.com/office/powerpoint/2010/main" val="3031279791"/>
              </p:ext>
            </p:extLst>
          </p:nvPr>
        </p:nvGraphicFramePr>
        <p:xfrm>
          <a:off x="1619251" y="3564091"/>
          <a:ext cx="1562100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10</a:t>
            </a:fld>
            <a:r>
              <a:rPr lang="en-US" smtClean="0"/>
              <a:t> / 16</a:t>
            </a:r>
            <a:endParaRPr lang="en-US" dirty="0"/>
          </a:p>
        </p:txBody>
      </p:sp>
    </p:spTree>
    <p:extLst>
      <p:ext uri="{BB962C8B-B14F-4D97-AF65-F5344CB8AC3E}">
        <p14:creationId xmlns:p14="http://schemas.microsoft.com/office/powerpoint/2010/main" val="2737477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35280" y="1408734"/>
            <a:ext cx="1422034" cy="0"/>
          </a:xfrm>
          <a:prstGeom prst="line">
            <a:avLst/>
          </a:prstGeom>
          <a:ln w="47625" cap="flat">
            <a:solidFill>
              <a:srgbClr val="4E9F00"/>
            </a:solidFill>
            <a:prstDash val="solid"/>
            <a:headEnd type="none" w="sm" len="sm"/>
            <a:tailEnd type="none" w="sm" len="sm"/>
          </a:ln>
        </p:spPr>
      </p:sp>
      <p:sp>
        <p:nvSpPr>
          <p:cNvPr id="4" name="TextBox 4"/>
          <p:cNvSpPr txBox="1"/>
          <p:nvPr/>
        </p:nvSpPr>
        <p:spPr>
          <a:xfrm>
            <a:off x="2035280" y="564184"/>
            <a:ext cx="16884265" cy="718145"/>
          </a:xfrm>
          <a:prstGeom prst="rect">
            <a:avLst/>
          </a:prstGeom>
        </p:spPr>
        <p:txBody>
          <a:bodyPr lIns="0" tIns="0" rIns="0" bIns="0" rtlCol="0" anchor="t">
            <a:spAutoFit/>
          </a:bodyPr>
          <a:lstStyle/>
          <a:p>
            <a:pPr>
              <a:lnSpc>
                <a:spcPts val="5599"/>
              </a:lnSpc>
              <a:spcBef>
                <a:spcPct val="0"/>
              </a:spcBef>
            </a:pPr>
            <a:r>
              <a:rPr lang="en-US" sz="3999" dirty="0">
                <a:solidFill>
                  <a:srgbClr val="000000"/>
                </a:solidFill>
                <a:latin typeface="Josefin Sans Regular"/>
              </a:rPr>
              <a:t>Financials for </a:t>
            </a:r>
            <a:r>
              <a:rPr lang="en-US" sz="3999" dirty="0" smtClean="0">
                <a:solidFill>
                  <a:srgbClr val="000000"/>
                </a:solidFill>
                <a:latin typeface="Josefin Sans Regular"/>
              </a:rPr>
              <a:t>Q4 FY23 </a:t>
            </a:r>
            <a:r>
              <a:rPr lang="en-US" sz="3999" dirty="0">
                <a:solidFill>
                  <a:srgbClr val="000000"/>
                </a:solidFill>
                <a:latin typeface="Josefin Sans Regular"/>
              </a:rPr>
              <a:t>and </a:t>
            </a:r>
            <a:r>
              <a:rPr lang="en-US" sz="3999" dirty="0" smtClean="0">
                <a:solidFill>
                  <a:srgbClr val="000000"/>
                </a:solidFill>
                <a:latin typeface="Josefin Sans Regular"/>
              </a:rPr>
              <a:t>Q4 FY22</a:t>
            </a:r>
            <a:endParaRPr lang="en-US" sz="3999" dirty="0">
              <a:solidFill>
                <a:srgbClr val="000000"/>
              </a:solidFill>
              <a:latin typeface="Josefin Sans Regular"/>
            </a:endParaRPr>
          </a:p>
        </p:txBody>
      </p:sp>
      <p:pic>
        <p:nvPicPr>
          <p:cNvPr id="5" name="Picture 5"/>
          <p:cNvPicPr>
            <a:picLocks noChangeAspect="1"/>
          </p:cNvPicPr>
          <p:nvPr/>
        </p:nvPicPr>
        <p:blipFill>
          <a:blip r:embed="rId2"/>
          <a:srcRect/>
          <a:stretch>
            <a:fillRect/>
          </a:stretch>
        </p:blipFill>
        <p:spPr>
          <a:xfrm>
            <a:off x="16306800" y="325416"/>
            <a:ext cx="1697481" cy="61055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487025"/>
            <a:ext cx="790149" cy="89789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335436403"/>
              </p:ext>
            </p:extLst>
          </p:nvPr>
        </p:nvGraphicFramePr>
        <p:xfrm>
          <a:off x="1572638" y="1714500"/>
          <a:ext cx="15544802" cy="8305804"/>
        </p:xfrm>
        <a:graphic>
          <a:graphicData uri="http://schemas.openxmlformats.org/drawingml/2006/table">
            <a:tbl>
              <a:tblPr firstRow="1">
                <a:tableStyleId>{F5AB1C69-6EDB-4FF4-983F-18BD219EF322}</a:tableStyleId>
              </a:tblPr>
              <a:tblGrid>
                <a:gridCol w="2737146"/>
                <a:gridCol w="1235348"/>
                <a:gridCol w="1816688"/>
                <a:gridCol w="1816688"/>
                <a:gridCol w="2034694"/>
                <a:gridCol w="1816688"/>
                <a:gridCol w="1953950"/>
                <a:gridCol w="2133600"/>
              </a:tblGrid>
              <a:tr h="638908">
                <a:tc rowSpan="2">
                  <a:txBody>
                    <a:bodyPr/>
                    <a:lstStyle/>
                    <a:p>
                      <a:pPr algn="ctr" fontAlgn="ctr"/>
                      <a:r>
                        <a:rPr lang="en-US" sz="2600" b="1" u="none" strike="noStrike" dirty="0">
                          <a:effectLst/>
                          <a:latin typeface="Josefin Sans Regular" charset="0"/>
                        </a:rPr>
                        <a:t>Particulars</a:t>
                      </a:r>
                      <a:endParaRPr lang="en-US" sz="2600" b="1" i="0" u="none" strike="noStrike" dirty="0">
                        <a:solidFill>
                          <a:srgbClr val="000000"/>
                        </a:solidFill>
                        <a:effectLst/>
                        <a:latin typeface="Josefin Sans Regular" charset="0"/>
                      </a:endParaRPr>
                    </a:p>
                  </a:txBody>
                  <a:tcPr marL="8704" marR="8704" marT="8704" marB="0" anchor="ctr">
                    <a:solidFill>
                      <a:srgbClr val="9DBB59"/>
                    </a:solidFill>
                  </a:tcPr>
                </a:tc>
                <a:tc rowSpan="2">
                  <a:txBody>
                    <a:bodyPr/>
                    <a:lstStyle/>
                    <a:p>
                      <a:pPr algn="ctr" fontAlgn="ctr"/>
                      <a:r>
                        <a:rPr lang="en-US" sz="2600" b="1" u="none" strike="noStrike" dirty="0">
                          <a:effectLst/>
                          <a:latin typeface="Josefin Sans Regular" charset="0"/>
                        </a:rPr>
                        <a:t>UOM</a:t>
                      </a:r>
                      <a:endParaRPr lang="en-US" sz="2600" b="1" i="0" u="none" strike="noStrike" dirty="0">
                        <a:solidFill>
                          <a:srgbClr val="000000"/>
                        </a:solidFill>
                        <a:effectLst/>
                        <a:latin typeface="Josefin Sans Regular" charset="0"/>
                      </a:endParaRPr>
                    </a:p>
                  </a:txBody>
                  <a:tcPr marL="8704" marR="8704" marT="8704" marB="0" anchor="ctr">
                    <a:solidFill>
                      <a:srgbClr val="9DBB59"/>
                    </a:solidFill>
                  </a:tcPr>
                </a:tc>
                <a:tc gridSpan="3">
                  <a:txBody>
                    <a:bodyPr/>
                    <a:lstStyle/>
                    <a:p>
                      <a:pPr algn="ctr" fontAlgn="ctr"/>
                      <a:r>
                        <a:rPr lang="en-US" sz="2600" b="1" u="none" strike="noStrike" dirty="0" smtClean="0">
                          <a:effectLst/>
                          <a:latin typeface="Josefin Sans Regular" charset="0"/>
                        </a:rPr>
                        <a:t>Q4 </a:t>
                      </a:r>
                      <a:r>
                        <a:rPr lang="en-US" sz="2600" b="1" u="none" strike="noStrike" dirty="0">
                          <a:effectLst/>
                          <a:latin typeface="Josefin Sans Regular" charset="0"/>
                        </a:rPr>
                        <a:t>FY23</a:t>
                      </a:r>
                      <a:endParaRPr lang="en-US" sz="2600" b="1" i="0" u="none" strike="noStrike" dirty="0">
                        <a:solidFill>
                          <a:srgbClr val="000000"/>
                        </a:solidFill>
                        <a:effectLst/>
                        <a:latin typeface="Josefin Sans Regular" charset="0"/>
                      </a:endParaRPr>
                    </a:p>
                  </a:txBody>
                  <a:tcPr marL="8704" marR="8704" marT="8704" marB="0" anchor="ctr">
                    <a:solidFill>
                      <a:srgbClr val="9DBB59"/>
                    </a:solidFill>
                  </a:tcPr>
                </a:tc>
                <a:tc hMerge="1">
                  <a:txBody>
                    <a:bodyPr/>
                    <a:lstStyle/>
                    <a:p>
                      <a:endParaRPr lang="en-US"/>
                    </a:p>
                  </a:txBody>
                  <a:tcPr/>
                </a:tc>
                <a:tc hMerge="1">
                  <a:txBody>
                    <a:bodyPr/>
                    <a:lstStyle/>
                    <a:p>
                      <a:endParaRPr lang="en-US"/>
                    </a:p>
                  </a:txBody>
                  <a:tcPr/>
                </a:tc>
                <a:tc gridSpan="3">
                  <a:txBody>
                    <a:bodyPr/>
                    <a:lstStyle/>
                    <a:p>
                      <a:pPr algn="ctr" fontAlgn="ctr"/>
                      <a:r>
                        <a:rPr lang="en-US" sz="2600" b="1" u="none" strike="noStrike" dirty="0" smtClean="0">
                          <a:effectLst/>
                          <a:latin typeface="Josefin Sans Regular" charset="0"/>
                        </a:rPr>
                        <a:t>FY23</a:t>
                      </a:r>
                      <a:endParaRPr lang="en-US" sz="2600" b="1" i="0" u="none" strike="noStrike" dirty="0">
                        <a:solidFill>
                          <a:srgbClr val="000000"/>
                        </a:solidFill>
                        <a:effectLst/>
                        <a:latin typeface="Josefin Sans Regular" charset="0"/>
                      </a:endParaRPr>
                    </a:p>
                  </a:txBody>
                  <a:tcPr marL="8704" marR="8704" marT="8704" marB="0" anchor="ctr">
                    <a:solidFill>
                      <a:srgbClr val="9DBB59"/>
                    </a:solidFill>
                  </a:tcPr>
                </a:tc>
                <a:tc hMerge="1">
                  <a:txBody>
                    <a:bodyPr/>
                    <a:lstStyle/>
                    <a:p>
                      <a:endParaRPr lang="en-US"/>
                    </a:p>
                  </a:txBody>
                  <a:tcPr/>
                </a:tc>
                <a:tc hMerge="1">
                  <a:txBody>
                    <a:bodyPr/>
                    <a:lstStyle/>
                    <a:p>
                      <a:endParaRPr lang="en-US"/>
                    </a:p>
                  </a:txBody>
                  <a:tcPr/>
                </a:tc>
              </a:tr>
              <a:tr h="638908">
                <a:tc vMerge="1">
                  <a:txBody>
                    <a:bodyPr/>
                    <a:lstStyle/>
                    <a:p>
                      <a:endParaRPr lang="en-US"/>
                    </a:p>
                  </a:txBody>
                  <a:tcPr/>
                </a:tc>
                <a:tc vMerge="1">
                  <a:txBody>
                    <a:bodyPr/>
                    <a:lstStyle/>
                    <a:p>
                      <a:endParaRPr lang="en-US"/>
                    </a:p>
                  </a:txBody>
                  <a:tcPr/>
                </a:tc>
                <a:tc>
                  <a:txBody>
                    <a:bodyPr/>
                    <a:lstStyle/>
                    <a:p>
                      <a:pPr algn="ctr" fontAlgn="ctr"/>
                      <a:r>
                        <a:rPr lang="en-US" sz="2600" b="1" u="none" strike="noStrike" dirty="0">
                          <a:solidFill>
                            <a:schemeClr val="bg1"/>
                          </a:solidFill>
                          <a:effectLst/>
                          <a:latin typeface="Josefin Sans Regular" charset="0"/>
                        </a:rPr>
                        <a:t>2022-23</a:t>
                      </a:r>
                      <a:endParaRPr lang="en-US" sz="2600" b="1" i="0" u="none" strike="noStrike" dirty="0">
                        <a:solidFill>
                          <a:schemeClr val="bg1"/>
                        </a:solidFill>
                        <a:effectLst/>
                        <a:latin typeface="Josefin Sans Regular" charset="0"/>
                      </a:endParaRPr>
                    </a:p>
                  </a:txBody>
                  <a:tcPr marL="8704" marR="8704" marT="8704" marB="0" anchor="ctr">
                    <a:solidFill>
                      <a:srgbClr val="9DBB59"/>
                    </a:solidFill>
                  </a:tcPr>
                </a:tc>
                <a:tc>
                  <a:txBody>
                    <a:bodyPr/>
                    <a:lstStyle/>
                    <a:p>
                      <a:pPr algn="ctr" fontAlgn="ctr"/>
                      <a:r>
                        <a:rPr lang="en-US" sz="2600" b="1" u="none" strike="noStrike" dirty="0">
                          <a:solidFill>
                            <a:schemeClr val="bg1"/>
                          </a:solidFill>
                          <a:effectLst/>
                          <a:latin typeface="Josefin Sans Regular" charset="0"/>
                        </a:rPr>
                        <a:t>2021-22</a:t>
                      </a:r>
                      <a:endParaRPr lang="en-US" sz="2600" b="1" i="0" u="none" strike="noStrike" dirty="0">
                        <a:solidFill>
                          <a:schemeClr val="bg1"/>
                        </a:solidFill>
                        <a:effectLst/>
                        <a:latin typeface="Josefin Sans Regular" charset="0"/>
                      </a:endParaRPr>
                    </a:p>
                  </a:txBody>
                  <a:tcPr marL="8704" marR="8704" marT="8704" marB="0" anchor="ctr">
                    <a:solidFill>
                      <a:srgbClr val="9DBB59"/>
                    </a:solidFill>
                  </a:tcPr>
                </a:tc>
                <a:tc>
                  <a:txBody>
                    <a:bodyPr/>
                    <a:lstStyle/>
                    <a:p>
                      <a:pPr algn="ctr" fontAlgn="ctr"/>
                      <a:r>
                        <a:rPr lang="en-US" sz="2600" b="1" u="none" strike="noStrike" dirty="0">
                          <a:solidFill>
                            <a:schemeClr val="bg1"/>
                          </a:solidFill>
                          <a:effectLst/>
                          <a:latin typeface="Josefin Sans Regular" charset="0"/>
                        </a:rPr>
                        <a:t>Growth</a:t>
                      </a:r>
                      <a:endParaRPr lang="en-US" sz="2600" b="1" i="0" u="none" strike="noStrike" dirty="0">
                        <a:solidFill>
                          <a:schemeClr val="bg1"/>
                        </a:solidFill>
                        <a:effectLst/>
                        <a:latin typeface="Josefin Sans Regular" charset="0"/>
                      </a:endParaRPr>
                    </a:p>
                  </a:txBody>
                  <a:tcPr marL="8704" marR="8704" marT="8704" marB="0" anchor="ctr">
                    <a:solidFill>
                      <a:srgbClr val="9DBB59"/>
                    </a:solidFill>
                  </a:tcPr>
                </a:tc>
                <a:tc>
                  <a:txBody>
                    <a:bodyPr/>
                    <a:lstStyle/>
                    <a:p>
                      <a:pPr algn="ctr" fontAlgn="ctr"/>
                      <a:r>
                        <a:rPr lang="en-US" sz="2600" b="1" u="none" strike="noStrike" dirty="0" smtClean="0">
                          <a:solidFill>
                            <a:schemeClr val="bg1"/>
                          </a:solidFill>
                          <a:effectLst/>
                          <a:latin typeface="Josefin Sans Regular" charset="0"/>
                        </a:rPr>
                        <a:t>2022-23</a:t>
                      </a:r>
                      <a:endParaRPr lang="en-US" sz="2600" b="1" i="0" u="none" strike="noStrike" dirty="0">
                        <a:solidFill>
                          <a:schemeClr val="bg1"/>
                        </a:solidFill>
                        <a:effectLst/>
                        <a:latin typeface="Josefin Sans Regular" charset="0"/>
                      </a:endParaRPr>
                    </a:p>
                  </a:txBody>
                  <a:tcPr marL="8704" marR="8704" marT="8704" marB="0" anchor="ctr">
                    <a:solidFill>
                      <a:srgbClr val="9DBB59"/>
                    </a:solidFill>
                  </a:tcPr>
                </a:tc>
                <a:tc>
                  <a:txBody>
                    <a:bodyPr/>
                    <a:lstStyle/>
                    <a:p>
                      <a:pPr algn="ctr" fontAlgn="ctr"/>
                      <a:r>
                        <a:rPr lang="en-US" sz="2600" b="1" u="none" strike="noStrike" dirty="0" smtClean="0">
                          <a:solidFill>
                            <a:schemeClr val="bg1"/>
                          </a:solidFill>
                          <a:effectLst/>
                          <a:latin typeface="Josefin Sans Regular" charset="0"/>
                        </a:rPr>
                        <a:t>2021-22</a:t>
                      </a:r>
                      <a:endParaRPr lang="en-US" sz="2600" b="1" i="0" u="none" strike="noStrike" dirty="0">
                        <a:solidFill>
                          <a:schemeClr val="bg1"/>
                        </a:solidFill>
                        <a:effectLst/>
                        <a:latin typeface="Josefin Sans Regular" charset="0"/>
                      </a:endParaRPr>
                    </a:p>
                  </a:txBody>
                  <a:tcPr marL="8704" marR="8704" marT="8704" marB="0" anchor="ctr">
                    <a:solidFill>
                      <a:srgbClr val="9DBB59"/>
                    </a:solidFill>
                  </a:tcPr>
                </a:tc>
                <a:tc>
                  <a:txBody>
                    <a:bodyPr/>
                    <a:lstStyle/>
                    <a:p>
                      <a:pPr algn="ctr" fontAlgn="ctr"/>
                      <a:r>
                        <a:rPr lang="en-US" sz="2600" b="1" u="none" strike="noStrike" dirty="0">
                          <a:solidFill>
                            <a:schemeClr val="bg1"/>
                          </a:solidFill>
                          <a:effectLst/>
                          <a:latin typeface="Josefin Sans Regular" charset="0"/>
                        </a:rPr>
                        <a:t>Growth</a:t>
                      </a:r>
                      <a:endParaRPr lang="en-US" sz="2600" b="1" i="0" u="none" strike="noStrike" dirty="0">
                        <a:solidFill>
                          <a:schemeClr val="bg1"/>
                        </a:solidFill>
                        <a:effectLst/>
                        <a:latin typeface="Josefin Sans Regular" charset="0"/>
                      </a:endParaRPr>
                    </a:p>
                  </a:txBody>
                  <a:tcPr marL="8704" marR="8704" marT="8704" marB="0" anchor="ctr">
                    <a:solidFill>
                      <a:srgbClr val="9DBB59"/>
                    </a:solidFill>
                  </a:tcPr>
                </a:tc>
              </a:tr>
              <a:tr h="638908">
                <a:tc>
                  <a:txBody>
                    <a:bodyPr/>
                    <a:lstStyle/>
                    <a:p>
                      <a:pPr algn="l" fontAlgn="ctr"/>
                      <a:r>
                        <a:rPr lang="en-US" sz="2600" u="none" strike="noStrike">
                          <a:effectLst/>
                          <a:latin typeface="Josefin Sans Regular" charset="0"/>
                        </a:rPr>
                        <a:t>Sales Volume</a:t>
                      </a:r>
                      <a:endParaRPr lang="en-US" sz="2600" b="0" i="0" u="none" strike="noStrike">
                        <a:solidFill>
                          <a:srgbClr val="000000"/>
                        </a:solidFill>
                        <a:effectLst/>
                        <a:latin typeface="Josefin Sans Regular" charset="0"/>
                      </a:endParaRPr>
                    </a:p>
                  </a:txBody>
                  <a:tcPr marL="8704" marR="8704" marT="8704" marB="0" anchor="ctr"/>
                </a:tc>
                <a:tc>
                  <a:txBody>
                    <a:bodyPr/>
                    <a:lstStyle/>
                    <a:p>
                      <a:pPr algn="ctr" fontAlgn="ctr"/>
                      <a:r>
                        <a:rPr lang="en-US" sz="2600" u="none" strike="noStrike" dirty="0">
                          <a:effectLst/>
                          <a:latin typeface="Josefin Sans Regular" charset="0"/>
                        </a:rPr>
                        <a:t>MT</a:t>
                      </a:r>
                      <a:endParaRPr lang="en-US" sz="2600" b="0" i="0" u="none" strike="noStrike" dirty="0">
                        <a:solidFill>
                          <a:srgbClr val="000000"/>
                        </a:solidFill>
                        <a:effectLst/>
                        <a:latin typeface="Josefin Sans Regular" charset="0"/>
                      </a:endParaRPr>
                    </a:p>
                  </a:txBody>
                  <a:tcPr marL="8704" marR="8704" marT="8704" marB="0" anchor="ct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158125</a:t>
                      </a:r>
                    </a:p>
                  </a:txBody>
                  <a:tcPr marL="9525" marR="9525" marT="9525" marB="0" anchor="ct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205555</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-23%</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588150</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622624</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-6%</a:t>
                      </a:r>
                    </a:p>
                  </a:txBody>
                  <a:tcPr marL="9525" marR="9525" marT="9525" marB="0" anchor="ctr"/>
                </a:tc>
              </a:tr>
              <a:tr h="638908">
                <a:tc>
                  <a:txBody>
                    <a:bodyPr/>
                    <a:lstStyle/>
                    <a:p>
                      <a:pPr algn="l" fontAlgn="ctr"/>
                      <a:r>
                        <a:rPr lang="en-US" sz="2600" u="none" strike="noStrike">
                          <a:effectLst/>
                          <a:latin typeface="Josefin Sans Regular" charset="0"/>
                        </a:rPr>
                        <a:t>- Paper</a:t>
                      </a:r>
                      <a:endParaRPr lang="en-US" sz="2600" b="0" i="0" u="none" strike="noStrike">
                        <a:solidFill>
                          <a:srgbClr val="000000"/>
                        </a:solidFill>
                        <a:effectLst/>
                        <a:latin typeface="Josefin Sans Regular" charset="0"/>
                      </a:endParaRPr>
                    </a:p>
                  </a:txBody>
                  <a:tcPr marL="235002" marR="8704" marT="8704" marB="0" anchor="ctr"/>
                </a:tc>
                <a:tc>
                  <a:txBody>
                    <a:bodyPr/>
                    <a:lstStyle/>
                    <a:p>
                      <a:pPr algn="ctr" fontAlgn="ctr"/>
                      <a:r>
                        <a:rPr lang="en-US" sz="2600" u="none" strike="noStrike">
                          <a:effectLst/>
                          <a:latin typeface="Josefin Sans Regular" charset="0"/>
                        </a:rPr>
                        <a:t>"</a:t>
                      </a:r>
                      <a:endParaRPr lang="en-US" sz="2600" b="0" i="0" u="none" strike="noStrike">
                        <a:solidFill>
                          <a:srgbClr val="000000"/>
                        </a:solidFill>
                        <a:effectLst/>
                        <a:latin typeface="Josefin Sans Regular" charset="0"/>
                      </a:endParaRPr>
                    </a:p>
                  </a:txBody>
                  <a:tcPr marL="8704" marR="8704" marT="8704"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116973</a:t>
                      </a:r>
                    </a:p>
                  </a:txBody>
                  <a:tcPr marL="9525" marR="9525" marT="9525" marB="0" anchor="ct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158640</a:t>
                      </a:r>
                    </a:p>
                  </a:txBody>
                  <a:tcPr marL="9525" marR="9525" marT="9525" marB="0" anchor="ct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-26%</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420793</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438079</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-4%</a:t>
                      </a:r>
                    </a:p>
                  </a:txBody>
                  <a:tcPr marL="9525" marR="9525" marT="9525" marB="0" anchor="ctr"/>
                </a:tc>
              </a:tr>
              <a:tr h="638908">
                <a:tc>
                  <a:txBody>
                    <a:bodyPr/>
                    <a:lstStyle/>
                    <a:p>
                      <a:pPr algn="l" fontAlgn="ctr"/>
                      <a:r>
                        <a:rPr lang="en-US" sz="2600" u="none" strike="noStrike" dirty="0">
                          <a:effectLst/>
                          <a:latin typeface="Josefin Sans Regular" charset="0"/>
                        </a:rPr>
                        <a:t>- Board</a:t>
                      </a:r>
                      <a:endParaRPr lang="en-US" sz="2600" b="0" i="0" u="none" strike="noStrike" dirty="0">
                        <a:solidFill>
                          <a:srgbClr val="000000"/>
                        </a:solidFill>
                        <a:effectLst/>
                        <a:latin typeface="Josefin Sans Regular" charset="0"/>
                      </a:endParaRPr>
                    </a:p>
                  </a:txBody>
                  <a:tcPr marL="235002" marR="8704" marT="8704" marB="0" anchor="ctr">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2600" u="none" strike="noStrike" dirty="0">
                          <a:effectLst/>
                          <a:latin typeface="Josefin Sans Regular" charset="0"/>
                        </a:rPr>
                        <a:t>"</a:t>
                      </a:r>
                      <a:endParaRPr lang="en-US" sz="2600" b="0" i="0" u="none" strike="noStrike" dirty="0">
                        <a:solidFill>
                          <a:srgbClr val="000000"/>
                        </a:solidFill>
                        <a:effectLst/>
                        <a:latin typeface="Josefin Sans Regular" charset="0"/>
                      </a:endParaRPr>
                    </a:p>
                  </a:txBody>
                  <a:tcPr marL="8704" marR="8704" marT="8704"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41152</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46915</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-12%</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167357</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184546</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-9%</a:t>
                      </a:r>
                    </a:p>
                  </a:txBody>
                  <a:tcPr marL="9525" marR="9525" marT="9525" marB="0" anchor="ctr">
                    <a:lnB w="12700" cap="flat" cmpd="sng" algn="ctr">
                      <a:solidFill>
                        <a:schemeClr val="bg1">
                          <a:lumMod val="75000"/>
                        </a:schemeClr>
                      </a:solidFill>
                      <a:prstDash val="solid"/>
                      <a:round/>
                      <a:headEnd type="none" w="med" len="med"/>
                      <a:tailEnd type="none" w="med" len="med"/>
                    </a:lnB>
                  </a:tcPr>
                </a:tc>
              </a:tr>
              <a:tr h="638908">
                <a:tc>
                  <a:txBody>
                    <a:bodyPr/>
                    <a:lstStyle/>
                    <a:p>
                      <a:pPr algn="l" fontAlgn="ctr"/>
                      <a:r>
                        <a:rPr lang="en-US" sz="2600" u="none" strike="noStrike">
                          <a:effectLst/>
                          <a:latin typeface="Josefin Sans Regular" charset="0"/>
                        </a:rPr>
                        <a:t>Total Revenue</a:t>
                      </a:r>
                      <a:endParaRPr lang="en-US" sz="2600" b="0" i="0" u="none" strike="noStrike">
                        <a:solidFill>
                          <a:srgbClr val="000000"/>
                        </a:solidFill>
                        <a:effectLst/>
                        <a:latin typeface="Josefin Sans Regular" charset="0"/>
                      </a:endParaRPr>
                    </a:p>
                  </a:txBody>
                  <a:tcPr marL="8704" marR="8704" marT="8704" marB="0" anchor="ctr">
                    <a:lnT w="12700" cap="flat" cmpd="sng" algn="ctr">
                      <a:solidFill>
                        <a:schemeClr val="bg1">
                          <a:lumMod val="75000"/>
                        </a:schemeClr>
                      </a:solidFill>
                      <a:prstDash val="solid"/>
                      <a:round/>
                      <a:headEnd type="none" w="med" len="med"/>
                      <a:tailEnd type="none" w="med" len="med"/>
                    </a:lnT>
                  </a:tcPr>
                </a:tc>
                <a:tc>
                  <a:txBody>
                    <a:bodyPr/>
                    <a:lstStyle/>
                    <a:p>
                      <a:pPr algn="ctr" fontAlgn="ctr"/>
                      <a:r>
                        <a:rPr lang="en-US" sz="2600" u="none" strike="noStrike">
                          <a:effectLst/>
                          <a:latin typeface="Josefin Sans Regular" charset="0"/>
                        </a:rPr>
                        <a:t>Rs Cr</a:t>
                      </a:r>
                      <a:endParaRPr lang="en-US" sz="2600" b="0" i="0" u="none" strike="noStrike">
                        <a:solidFill>
                          <a:srgbClr val="000000"/>
                        </a:solidFill>
                        <a:effectLst/>
                        <a:latin typeface="Josefin Sans Regular" charset="0"/>
                      </a:endParaRPr>
                    </a:p>
                  </a:txBody>
                  <a:tcPr marL="8704" marR="8704" marT="8704" marB="0" anchor="ctr">
                    <a:lnT w="12700" cap="flat" cmpd="sng" algn="ctr">
                      <a:solidFill>
                        <a:schemeClr val="bg1">
                          <a:lumMod val="75000"/>
                        </a:schemeClr>
                      </a:solidFill>
                      <a:prstDash val="solid"/>
                      <a:round/>
                      <a:headEnd type="none" w="med" len="med"/>
                      <a:tailEnd type="none" w="med" len="med"/>
                    </a:lnT>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1440</a:t>
                      </a:r>
                    </a:p>
                  </a:txBody>
                  <a:tcPr marL="9525" marR="9525" marT="9525" marB="0" anchor="ctr">
                    <a:lnT w="12700" cap="flat" cmpd="sng" algn="ctr">
                      <a:solidFill>
                        <a:schemeClr val="bg1">
                          <a:lumMod val="75000"/>
                        </a:schemeClr>
                      </a:solidFill>
                      <a:prstDash val="solid"/>
                      <a:round/>
                      <a:headEnd type="none" w="med" len="med"/>
                      <a:tailEnd type="none" w="med" len="med"/>
                    </a:lnT>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1388</a:t>
                      </a:r>
                    </a:p>
                  </a:txBody>
                  <a:tcPr marL="9525" marR="9525" marT="9525" marB="0" anchor="ctr">
                    <a:lnT w="12700" cap="flat" cmpd="sng" algn="ctr">
                      <a:solidFill>
                        <a:schemeClr val="bg1">
                          <a:lumMod val="75000"/>
                        </a:schemeClr>
                      </a:solidFill>
                      <a:prstDash val="solid"/>
                      <a:round/>
                      <a:headEnd type="none" w="med" len="med"/>
                      <a:tailEnd type="none" w="med" len="med"/>
                    </a:lnT>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4%</a:t>
                      </a:r>
                    </a:p>
                  </a:txBody>
                  <a:tcPr marL="9525" marR="9525" marT="9525" marB="0" anchor="ctr">
                    <a:lnT w="12700" cap="flat" cmpd="sng" algn="ctr">
                      <a:solidFill>
                        <a:schemeClr val="bg1">
                          <a:lumMod val="75000"/>
                        </a:schemeClr>
                      </a:solidFill>
                      <a:prstDash val="solid"/>
                      <a:round/>
                      <a:headEnd type="none" w="med" len="med"/>
                      <a:tailEnd type="none" w="med" len="med"/>
                    </a:lnT>
                  </a:tcP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5225</a:t>
                      </a:r>
                    </a:p>
                  </a:txBody>
                  <a:tcPr marL="9525" marR="9525" marT="9525" marB="0" anchor="ctr">
                    <a:lnT w="12700" cap="flat" cmpd="sng" algn="ctr">
                      <a:solidFill>
                        <a:schemeClr val="bg1">
                          <a:lumMod val="75000"/>
                        </a:schemeClr>
                      </a:solidFill>
                      <a:prstDash val="solid"/>
                      <a:round/>
                      <a:headEnd type="none" w="med" len="med"/>
                      <a:tailEnd type="none" w="med" len="med"/>
                    </a:lnT>
                  </a:tcP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4069</a:t>
                      </a:r>
                    </a:p>
                  </a:txBody>
                  <a:tcPr marL="9525" marR="9525" marT="9525" marB="0" anchor="ctr">
                    <a:lnT w="12700" cap="flat" cmpd="sng" algn="ctr">
                      <a:solidFill>
                        <a:schemeClr val="bg1">
                          <a:lumMod val="75000"/>
                        </a:schemeClr>
                      </a:solidFill>
                      <a:prstDash val="solid"/>
                      <a:round/>
                      <a:headEnd type="none" w="med" len="med"/>
                      <a:tailEnd type="none" w="med" len="med"/>
                    </a:lnT>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28%</a:t>
                      </a:r>
                    </a:p>
                  </a:txBody>
                  <a:tcPr marL="9525" marR="9525" marT="9525" marB="0" anchor="ctr">
                    <a:lnT w="12700" cap="flat" cmpd="sng" algn="ctr">
                      <a:solidFill>
                        <a:schemeClr val="bg1">
                          <a:lumMod val="75000"/>
                        </a:schemeClr>
                      </a:solidFill>
                      <a:prstDash val="solid"/>
                      <a:round/>
                      <a:headEnd type="none" w="med" len="med"/>
                      <a:tailEnd type="none" w="med" len="med"/>
                    </a:lnT>
                  </a:tcPr>
                </a:tc>
              </a:tr>
              <a:tr h="638908">
                <a:tc>
                  <a:txBody>
                    <a:bodyPr/>
                    <a:lstStyle/>
                    <a:p>
                      <a:pPr algn="l" fontAlgn="ctr"/>
                      <a:r>
                        <a:rPr lang="en-US" sz="2600" u="none" strike="noStrike">
                          <a:effectLst/>
                          <a:latin typeface="Josefin Sans Regular" charset="0"/>
                        </a:rPr>
                        <a:t>EBITDA</a:t>
                      </a:r>
                      <a:endParaRPr lang="en-US" sz="2600" b="0" i="0" u="none" strike="noStrike">
                        <a:solidFill>
                          <a:srgbClr val="000000"/>
                        </a:solidFill>
                        <a:effectLst/>
                        <a:latin typeface="Josefin Sans Regular" charset="0"/>
                      </a:endParaRPr>
                    </a:p>
                  </a:txBody>
                  <a:tcPr marL="8704" marR="8704" marT="8704" marB="0" anchor="ctr"/>
                </a:tc>
                <a:tc>
                  <a:txBody>
                    <a:bodyPr/>
                    <a:lstStyle/>
                    <a:p>
                      <a:pPr algn="ctr" fontAlgn="ctr"/>
                      <a:r>
                        <a:rPr lang="en-US" sz="2600" u="none" strike="noStrike">
                          <a:effectLst/>
                          <a:latin typeface="Josefin Sans Regular" charset="0"/>
                        </a:rPr>
                        <a:t>"</a:t>
                      </a:r>
                      <a:endParaRPr lang="en-US" sz="2600" b="0" i="0" u="none" strike="noStrike">
                        <a:solidFill>
                          <a:srgbClr val="000000"/>
                        </a:solidFill>
                        <a:effectLst/>
                        <a:latin typeface="Josefin Sans Regular" charset="0"/>
                      </a:endParaRPr>
                    </a:p>
                  </a:txBody>
                  <a:tcPr marL="8704" marR="8704" marT="8704"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288</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126</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128%</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1048</a:t>
                      </a:r>
                    </a:p>
                  </a:txBody>
                  <a:tcPr marL="9525" marR="9525" marT="9525" marB="0" anchor="ct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407</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157%</a:t>
                      </a:r>
                    </a:p>
                  </a:txBody>
                  <a:tcPr marL="9525" marR="9525" marT="9525" marB="0" anchor="ctr"/>
                </a:tc>
              </a:tr>
              <a:tr h="638908">
                <a:tc>
                  <a:txBody>
                    <a:bodyPr/>
                    <a:lstStyle/>
                    <a:p>
                      <a:pPr algn="l" fontAlgn="ctr"/>
                      <a:r>
                        <a:rPr lang="en-US" sz="2600" b="0" i="0" u="none" strike="noStrike" dirty="0" smtClean="0">
                          <a:solidFill>
                            <a:schemeClr val="dk1"/>
                          </a:solidFill>
                          <a:effectLst/>
                          <a:latin typeface="Josefin Sans Regular" charset="0"/>
                        </a:rPr>
                        <a:t>Cash</a:t>
                      </a:r>
                      <a:r>
                        <a:rPr lang="en-US" sz="2600" b="0" i="0" u="none" strike="noStrike" baseline="0" dirty="0" smtClean="0">
                          <a:solidFill>
                            <a:schemeClr val="dk1"/>
                          </a:solidFill>
                          <a:effectLst/>
                          <a:latin typeface="Josefin Sans Regular" charset="0"/>
                        </a:rPr>
                        <a:t> profit</a:t>
                      </a:r>
                      <a:endParaRPr lang="en-US" sz="2600" b="0" i="0" u="none" strike="noStrike" dirty="0">
                        <a:solidFill>
                          <a:srgbClr val="000000"/>
                        </a:solidFill>
                        <a:effectLst/>
                        <a:latin typeface="Josefin Sans Regular" charset="0"/>
                      </a:endParaRPr>
                    </a:p>
                  </a:txBody>
                  <a:tcPr marL="8704" marR="8704" marT="8704" marB="0" anchor="ctr"/>
                </a:tc>
                <a:tc>
                  <a:txBody>
                    <a:bodyPr/>
                    <a:lstStyle/>
                    <a:p>
                      <a:pPr algn="ctr" fontAlgn="ctr"/>
                      <a:r>
                        <a:rPr lang="en-US" sz="2600" u="none" strike="noStrike">
                          <a:effectLst/>
                          <a:latin typeface="Josefin Sans Regular" charset="0"/>
                        </a:rPr>
                        <a:t>"</a:t>
                      </a:r>
                      <a:endParaRPr lang="en-US" sz="2600" b="0" i="0" u="none" strike="noStrike">
                        <a:solidFill>
                          <a:srgbClr val="000000"/>
                        </a:solidFill>
                        <a:effectLst/>
                        <a:latin typeface="Josefin Sans Regular" charset="0"/>
                      </a:endParaRPr>
                    </a:p>
                  </a:txBody>
                  <a:tcPr marL="8704" marR="8704" marT="8704"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232</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90</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158%</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866</a:t>
                      </a:r>
                    </a:p>
                  </a:txBody>
                  <a:tcPr marL="9525" marR="9525" marT="9525" marB="0" anchor="ct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251</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246%</a:t>
                      </a:r>
                    </a:p>
                  </a:txBody>
                  <a:tcPr marL="9525" marR="9525" marT="9525" marB="0" anchor="ctr"/>
                </a:tc>
              </a:tr>
              <a:tr h="638908">
                <a:tc>
                  <a:txBody>
                    <a:bodyPr/>
                    <a:lstStyle/>
                    <a:p>
                      <a:pPr algn="l" fontAlgn="ctr"/>
                      <a:r>
                        <a:rPr lang="en-US" sz="2600" u="none" strike="noStrike">
                          <a:effectLst/>
                          <a:latin typeface="Josefin Sans Regular" charset="0"/>
                        </a:rPr>
                        <a:t>PBT</a:t>
                      </a:r>
                      <a:endParaRPr lang="en-US" sz="2600" b="0" i="0" u="none" strike="noStrike">
                        <a:solidFill>
                          <a:srgbClr val="000000"/>
                        </a:solidFill>
                        <a:effectLst/>
                        <a:latin typeface="Josefin Sans Regular" charset="0"/>
                      </a:endParaRPr>
                    </a:p>
                  </a:txBody>
                  <a:tcPr marL="8704" marR="8704" marT="8704" marB="0" anchor="ctr"/>
                </a:tc>
                <a:tc>
                  <a:txBody>
                    <a:bodyPr/>
                    <a:lstStyle/>
                    <a:p>
                      <a:pPr algn="ctr" fontAlgn="ctr"/>
                      <a:r>
                        <a:rPr lang="en-US" sz="2600" u="none" strike="noStrike">
                          <a:effectLst/>
                          <a:latin typeface="Josefin Sans Regular" charset="0"/>
                        </a:rPr>
                        <a:t>"</a:t>
                      </a:r>
                      <a:endParaRPr lang="en-US" sz="2600" b="0" i="0" u="none" strike="noStrike">
                        <a:solidFill>
                          <a:srgbClr val="000000"/>
                        </a:solidFill>
                        <a:effectLst/>
                        <a:latin typeface="Josefin Sans Regular" charset="0"/>
                      </a:endParaRPr>
                    </a:p>
                  </a:txBody>
                  <a:tcPr marL="8704" marR="8704" marT="8704"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163</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34</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384%</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603</a:t>
                      </a:r>
                    </a:p>
                  </a:txBody>
                  <a:tcPr marL="9525" marR="9525" marT="9525" marB="0" anchor="ct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22</a:t>
                      </a:r>
                    </a:p>
                  </a:txBody>
                  <a:tcPr marL="9525" marR="9525" marT="9525" marB="0" anchor="ct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2640%</a:t>
                      </a:r>
                    </a:p>
                  </a:txBody>
                  <a:tcPr marL="9525" marR="9525" marT="9525" marB="0" anchor="ctr"/>
                </a:tc>
              </a:tr>
              <a:tr h="638908">
                <a:tc>
                  <a:txBody>
                    <a:bodyPr/>
                    <a:lstStyle/>
                    <a:p>
                      <a:pPr algn="l" fontAlgn="ctr"/>
                      <a:r>
                        <a:rPr lang="en-US" sz="2600" u="none" strike="noStrike">
                          <a:effectLst/>
                          <a:latin typeface="Josefin Sans Regular" charset="0"/>
                        </a:rPr>
                        <a:t>PAT</a:t>
                      </a:r>
                      <a:endParaRPr lang="en-US" sz="2600" b="0" i="0" u="none" strike="noStrike">
                        <a:solidFill>
                          <a:srgbClr val="000000"/>
                        </a:solidFill>
                        <a:effectLst/>
                        <a:latin typeface="Josefin Sans Regular" charset="0"/>
                      </a:endParaRPr>
                    </a:p>
                  </a:txBody>
                  <a:tcPr marL="8704" marR="8704" marT="8704" marB="0" anchor="ctr">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2600" u="none" strike="noStrike">
                          <a:effectLst/>
                          <a:latin typeface="Josefin Sans Regular" charset="0"/>
                        </a:rPr>
                        <a:t>"</a:t>
                      </a:r>
                      <a:endParaRPr lang="en-US" sz="2600" b="0" i="0" u="none" strike="noStrike">
                        <a:solidFill>
                          <a:srgbClr val="000000"/>
                        </a:solidFill>
                        <a:effectLst/>
                        <a:latin typeface="Josefin Sans Regular" charset="0"/>
                      </a:endParaRPr>
                    </a:p>
                  </a:txBody>
                  <a:tcPr marL="8704" marR="8704" marT="8704"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103</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22</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358%</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388</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14</a:t>
                      </a:r>
                    </a:p>
                  </a:txBody>
                  <a:tcPr marL="9525" marR="9525" marT="9525" marB="0" anchor="ctr">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2608%</a:t>
                      </a:r>
                    </a:p>
                  </a:txBody>
                  <a:tcPr marL="9525" marR="9525" marT="9525" marB="0" anchor="ctr">
                    <a:lnB w="12700" cap="flat" cmpd="sng" algn="ctr">
                      <a:solidFill>
                        <a:schemeClr val="bg1">
                          <a:lumMod val="75000"/>
                        </a:schemeClr>
                      </a:solidFill>
                      <a:prstDash val="solid"/>
                      <a:round/>
                      <a:headEnd type="none" w="med" len="med"/>
                      <a:tailEnd type="none" w="med" len="med"/>
                    </a:lnB>
                  </a:tcPr>
                </a:tc>
              </a:tr>
              <a:tr h="638908">
                <a:tc>
                  <a:txBody>
                    <a:bodyPr/>
                    <a:lstStyle/>
                    <a:p>
                      <a:pPr algn="l" fontAlgn="ctr"/>
                      <a:r>
                        <a:rPr lang="en-US" sz="2600" u="none" strike="noStrike" dirty="0">
                          <a:effectLst/>
                          <a:latin typeface="Josefin Sans Regular" charset="0"/>
                        </a:rPr>
                        <a:t>EBITDA Margin</a:t>
                      </a:r>
                      <a:endParaRPr lang="en-US" sz="2600" b="0" i="0" u="none" strike="noStrike" dirty="0">
                        <a:solidFill>
                          <a:srgbClr val="000000"/>
                        </a:solidFill>
                        <a:effectLst/>
                        <a:latin typeface="Josefin Sans Regular" charset="0"/>
                      </a:endParaRPr>
                    </a:p>
                  </a:txBody>
                  <a:tcPr marL="8704" marR="8704" marT="8704"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2600" u="none" strike="noStrike" dirty="0">
                          <a:effectLst/>
                          <a:latin typeface="Josefin Sans Regular" charset="0"/>
                        </a:rPr>
                        <a:t>%</a:t>
                      </a:r>
                      <a:endParaRPr lang="en-US" sz="2600" b="0" i="0" u="none" strike="noStrike" dirty="0">
                        <a:solidFill>
                          <a:srgbClr val="000000"/>
                        </a:solidFill>
                        <a:effectLst/>
                        <a:latin typeface="Josefin Sans Regular" charset="0"/>
                      </a:endParaRPr>
                    </a:p>
                  </a:txBody>
                  <a:tcPr marL="8704" marR="8704" marT="8704"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20%</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9%</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 </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20%</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10%</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 </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8908">
                <a:tc>
                  <a:txBody>
                    <a:bodyPr/>
                    <a:lstStyle/>
                    <a:p>
                      <a:pPr algn="l" fontAlgn="ctr"/>
                      <a:r>
                        <a:rPr lang="en-US" sz="2600" u="none" strike="noStrike" dirty="0">
                          <a:effectLst/>
                          <a:latin typeface="Josefin Sans Regular" charset="0"/>
                        </a:rPr>
                        <a:t>PBT Margin</a:t>
                      </a:r>
                      <a:endParaRPr lang="en-US" sz="2600" b="0" i="0" u="none" strike="noStrike" dirty="0">
                        <a:solidFill>
                          <a:srgbClr val="000000"/>
                        </a:solidFill>
                        <a:effectLst/>
                        <a:latin typeface="Josefin Sans Regular" charset="0"/>
                      </a:endParaRPr>
                    </a:p>
                  </a:txBody>
                  <a:tcPr marL="8704" marR="8704" marT="8704"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2600" u="none" strike="noStrike" dirty="0">
                          <a:effectLst/>
                          <a:latin typeface="Josefin Sans Regular" charset="0"/>
                        </a:rPr>
                        <a:t>%</a:t>
                      </a:r>
                      <a:endParaRPr lang="en-US" sz="2600" b="0" i="0" u="none" strike="noStrike" dirty="0">
                        <a:solidFill>
                          <a:srgbClr val="000000"/>
                        </a:solidFill>
                        <a:effectLst/>
                        <a:latin typeface="Josefin Sans Regular" charset="0"/>
                      </a:endParaRPr>
                    </a:p>
                  </a:txBody>
                  <a:tcPr marL="8704" marR="8704" marT="8704"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11%</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 </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12%</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1%</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 </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8908">
                <a:tc>
                  <a:txBody>
                    <a:bodyPr/>
                    <a:lstStyle/>
                    <a:p>
                      <a:pPr algn="l" fontAlgn="ctr"/>
                      <a:r>
                        <a:rPr lang="en-US" sz="2600" u="none" strike="noStrike">
                          <a:effectLst/>
                          <a:latin typeface="Josefin Sans Regular" charset="0"/>
                        </a:rPr>
                        <a:t>PAT Margin</a:t>
                      </a:r>
                      <a:endParaRPr lang="en-US" sz="2600" b="0" i="0" u="none" strike="noStrike">
                        <a:solidFill>
                          <a:srgbClr val="000000"/>
                        </a:solidFill>
                        <a:effectLst/>
                        <a:latin typeface="Josefin Sans Regular" charset="0"/>
                      </a:endParaRPr>
                    </a:p>
                  </a:txBody>
                  <a:tcPr marL="8704" marR="8704" marT="8704"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sz="2600" u="none" strike="noStrike" dirty="0">
                          <a:effectLst/>
                          <a:latin typeface="Josefin Sans Regular" charset="0"/>
                        </a:rPr>
                        <a:t>%</a:t>
                      </a:r>
                      <a:endParaRPr lang="en-US" sz="2600" b="0" i="0" u="none" strike="noStrike" dirty="0">
                        <a:solidFill>
                          <a:srgbClr val="000000"/>
                        </a:solidFill>
                        <a:effectLst/>
                        <a:latin typeface="Josefin Sans Regular" charset="0"/>
                      </a:endParaRPr>
                    </a:p>
                  </a:txBody>
                  <a:tcPr marL="8704" marR="8704" marT="8704"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7%</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2%</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 </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7%</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a:solidFill>
                            <a:schemeClr val="dk1"/>
                          </a:solidFill>
                          <a:effectLst/>
                          <a:latin typeface="Josefin Sans Regular" charset="0"/>
                          <a:ea typeface="+mn-ea"/>
                          <a:cs typeface="+mn-cs"/>
                        </a:rPr>
                        <a:t>0.4%</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r>
                        <a:rPr lang="en-US" sz="2600" u="none" strike="noStrike" kern="1200" dirty="0">
                          <a:solidFill>
                            <a:schemeClr val="dk1"/>
                          </a:solidFill>
                          <a:effectLst/>
                          <a:latin typeface="Josefin Sans Regular" charset="0"/>
                          <a:ea typeface="+mn-ea"/>
                          <a:cs typeface="+mn-cs"/>
                        </a:rPr>
                        <a:t> </a:t>
                      </a:r>
                    </a:p>
                  </a:txBody>
                  <a:tcPr marL="9525" marR="9525" marT="9525"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11</a:t>
            </a:fld>
            <a:r>
              <a:rPr lang="en-US" smtClean="0"/>
              <a:t> / 16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35280" y="1408734"/>
            <a:ext cx="1422034" cy="0"/>
          </a:xfrm>
          <a:prstGeom prst="line">
            <a:avLst/>
          </a:prstGeom>
          <a:ln w="47625" cap="flat">
            <a:solidFill>
              <a:srgbClr val="4E9F00"/>
            </a:solidFill>
            <a:prstDash val="solid"/>
            <a:headEnd type="none" w="sm" len="sm"/>
            <a:tailEnd type="none" w="sm" len="sm"/>
          </a:ln>
        </p:spPr>
      </p:sp>
      <p:sp>
        <p:nvSpPr>
          <p:cNvPr id="4" name="TextBox 4"/>
          <p:cNvSpPr txBox="1"/>
          <p:nvPr/>
        </p:nvSpPr>
        <p:spPr>
          <a:xfrm>
            <a:off x="2035280" y="564184"/>
            <a:ext cx="16884265" cy="718145"/>
          </a:xfrm>
          <a:prstGeom prst="rect">
            <a:avLst/>
          </a:prstGeom>
        </p:spPr>
        <p:txBody>
          <a:bodyPr lIns="0" tIns="0" rIns="0" bIns="0" rtlCol="0" anchor="t">
            <a:spAutoFit/>
          </a:bodyPr>
          <a:lstStyle/>
          <a:p>
            <a:pPr>
              <a:lnSpc>
                <a:spcPts val="5599"/>
              </a:lnSpc>
              <a:spcBef>
                <a:spcPct val="0"/>
              </a:spcBef>
            </a:pPr>
            <a:r>
              <a:rPr lang="en-US" sz="3999" dirty="0" smtClean="0">
                <a:solidFill>
                  <a:srgbClr val="000000"/>
                </a:solidFill>
                <a:latin typeface="Josefin Sans Regular"/>
              </a:rPr>
              <a:t>Operational &amp; Marketing </a:t>
            </a:r>
            <a:r>
              <a:rPr lang="en-US" sz="3999" dirty="0">
                <a:solidFill>
                  <a:srgbClr val="000000"/>
                </a:solidFill>
                <a:latin typeface="Josefin Sans Regular"/>
              </a:rPr>
              <a:t>– </a:t>
            </a:r>
            <a:r>
              <a:rPr lang="en-US" sz="3999" dirty="0" smtClean="0">
                <a:solidFill>
                  <a:srgbClr val="000000"/>
                </a:solidFill>
                <a:latin typeface="Josefin Sans Regular"/>
              </a:rPr>
              <a:t>Performance</a:t>
            </a:r>
            <a:endParaRPr lang="en-US" sz="3999" dirty="0">
              <a:solidFill>
                <a:srgbClr val="000000"/>
              </a:solidFill>
              <a:latin typeface="Josefin Sans Regular"/>
            </a:endParaRPr>
          </a:p>
        </p:txBody>
      </p:sp>
      <p:pic>
        <p:nvPicPr>
          <p:cNvPr id="5" name="Picture 5"/>
          <p:cNvPicPr>
            <a:picLocks noChangeAspect="1"/>
          </p:cNvPicPr>
          <p:nvPr/>
        </p:nvPicPr>
        <p:blipFill>
          <a:blip r:embed="rId2"/>
          <a:srcRect/>
          <a:stretch>
            <a:fillRect/>
          </a:stretch>
        </p:blipFill>
        <p:spPr>
          <a:xfrm>
            <a:off x="16383000" y="344944"/>
            <a:ext cx="1697481" cy="61055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487025"/>
            <a:ext cx="790149" cy="897897"/>
          </a:xfrm>
          <a:prstGeom prst="rect">
            <a:avLst/>
          </a:prstGeom>
        </p:spPr>
      </p:pic>
      <p:sp>
        <p:nvSpPr>
          <p:cNvPr id="18" name="AutoShape 6"/>
          <p:cNvSpPr/>
          <p:nvPr/>
        </p:nvSpPr>
        <p:spPr>
          <a:xfrm rot="5400000">
            <a:off x="5897880" y="5418332"/>
            <a:ext cx="6492240" cy="0"/>
          </a:xfrm>
          <a:prstGeom prst="line">
            <a:avLst/>
          </a:prstGeom>
          <a:ln w="47625" cap="flat">
            <a:solidFill>
              <a:srgbClr val="578200">
                <a:alpha val="55000"/>
              </a:srgbClr>
            </a:solidFill>
            <a:prstDash val="sysDot"/>
            <a:headEnd type="none" w="sm" len="sm"/>
            <a:tailEnd type="none" w="sm" len="sm"/>
          </a:ln>
        </p:spPr>
      </p:sp>
      <p:graphicFrame>
        <p:nvGraphicFramePr>
          <p:cNvPr id="10" name="Chart 9"/>
          <p:cNvGraphicFramePr>
            <a:graphicFrameLocks/>
          </p:cNvGraphicFramePr>
          <p:nvPr>
            <p:extLst>
              <p:ext uri="{D42A27DB-BD31-4B8C-83A1-F6EECF244321}">
                <p14:modId xmlns:p14="http://schemas.microsoft.com/office/powerpoint/2010/main" val="468083608"/>
              </p:ext>
            </p:extLst>
          </p:nvPr>
        </p:nvGraphicFramePr>
        <p:xfrm>
          <a:off x="9525000" y="2134624"/>
          <a:ext cx="8229600" cy="64922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2933723930"/>
              </p:ext>
            </p:extLst>
          </p:nvPr>
        </p:nvGraphicFramePr>
        <p:xfrm>
          <a:off x="533400" y="2172212"/>
          <a:ext cx="8229600" cy="6492240"/>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12</a:t>
            </a:fld>
            <a:r>
              <a:rPr lang="en-US" smtClean="0"/>
              <a:t> / 16</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35280" y="1408734"/>
            <a:ext cx="1422034" cy="0"/>
          </a:xfrm>
          <a:prstGeom prst="line">
            <a:avLst/>
          </a:prstGeom>
          <a:ln w="47625" cap="flat">
            <a:solidFill>
              <a:srgbClr val="4E9F00"/>
            </a:solidFill>
            <a:prstDash val="solid"/>
            <a:headEnd type="none" w="sm" len="sm"/>
            <a:tailEnd type="none" w="sm" len="sm"/>
          </a:ln>
        </p:spPr>
      </p:sp>
      <p:sp>
        <p:nvSpPr>
          <p:cNvPr id="4" name="TextBox 4"/>
          <p:cNvSpPr txBox="1"/>
          <p:nvPr/>
        </p:nvSpPr>
        <p:spPr>
          <a:xfrm>
            <a:off x="2035280" y="564184"/>
            <a:ext cx="16884265" cy="688975"/>
          </a:xfrm>
          <a:prstGeom prst="rect">
            <a:avLst/>
          </a:prstGeom>
        </p:spPr>
        <p:txBody>
          <a:bodyPr lIns="0" tIns="0" rIns="0" bIns="0" rtlCol="0" anchor="t">
            <a:spAutoFit/>
          </a:bodyPr>
          <a:lstStyle/>
          <a:p>
            <a:pPr>
              <a:lnSpc>
                <a:spcPts val="5599"/>
              </a:lnSpc>
              <a:spcBef>
                <a:spcPct val="0"/>
              </a:spcBef>
            </a:pPr>
            <a:r>
              <a:rPr lang="en-US" sz="3999" dirty="0">
                <a:solidFill>
                  <a:srgbClr val="000000"/>
                </a:solidFill>
                <a:latin typeface="Josefin Sans Regular"/>
              </a:rPr>
              <a:t>Profitability </a:t>
            </a:r>
          </a:p>
        </p:txBody>
      </p:sp>
      <p:pic>
        <p:nvPicPr>
          <p:cNvPr id="5" name="Picture 5"/>
          <p:cNvPicPr>
            <a:picLocks noChangeAspect="1"/>
          </p:cNvPicPr>
          <p:nvPr/>
        </p:nvPicPr>
        <p:blipFill>
          <a:blip r:embed="rId2"/>
          <a:srcRect/>
          <a:stretch>
            <a:fillRect/>
          </a:stretch>
        </p:blipFill>
        <p:spPr>
          <a:xfrm>
            <a:off x="16383000" y="325416"/>
            <a:ext cx="1697481" cy="61055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487025"/>
            <a:ext cx="790149" cy="897897"/>
          </a:xfrm>
          <a:prstGeom prst="rect">
            <a:avLst/>
          </a:prstGeom>
        </p:spPr>
      </p:pic>
      <p:sp>
        <p:nvSpPr>
          <p:cNvPr id="17" name="AutoShape 6"/>
          <p:cNvSpPr/>
          <p:nvPr/>
        </p:nvSpPr>
        <p:spPr>
          <a:xfrm rot="5400000">
            <a:off x="5897880" y="5418332"/>
            <a:ext cx="6492240" cy="0"/>
          </a:xfrm>
          <a:prstGeom prst="line">
            <a:avLst/>
          </a:prstGeom>
          <a:ln w="47625" cap="flat">
            <a:solidFill>
              <a:srgbClr val="578200">
                <a:alpha val="55000"/>
              </a:srgbClr>
            </a:solidFill>
            <a:prstDash val="sysDot"/>
            <a:headEnd type="none" w="sm" len="sm"/>
            <a:tailEnd type="none" w="sm" len="sm"/>
          </a:ln>
        </p:spPr>
      </p:sp>
      <p:graphicFrame>
        <p:nvGraphicFramePr>
          <p:cNvPr id="12" name="Chart 11"/>
          <p:cNvGraphicFramePr>
            <a:graphicFrameLocks/>
          </p:cNvGraphicFramePr>
          <p:nvPr>
            <p:extLst>
              <p:ext uri="{D42A27DB-BD31-4B8C-83A1-F6EECF244321}">
                <p14:modId xmlns:p14="http://schemas.microsoft.com/office/powerpoint/2010/main" val="1034922674"/>
              </p:ext>
            </p:extLst>
          </p:nvPr>
        </p:nvGraphicFramePr>
        <p:xfrm>
          <a:off x="1600200" y="1742444"/>
          <a:ext cx="5870448" cy="36758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3225320541"/>
              </p:ext>
            </p:extLst>
          </p:nvPr>
        </p:nvGraphicFramePr>
        <p:xfrm>
          <a:off x="10058400" y="1715012"/>
          <a:ext cx="5870448" cy="37033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a:graphicFrameLocks/>
          </p:cNvGraphicFramePr>
          <p:nvPr>
            <p:extLst>
              <p:ext uri="{D42A27DB-BD31-4B8C-83A1-F6EECF244321}">
                <p14:modId xmlns:p14="http://schemas.microsoft.com/office/powerpoint/2010/main" val="3471256867"/>
              </p:ext>
            </p:extLst>
          </p:nvPr>
        </p:nvGraphicFramePr>
        <p:xfrm>
          <a:off x="1666614" y="5753099"/>
          <a:ext cx="5870448" cy="37033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p:cNvGraphicFramePr>
            <a:graphicFrameLocks/>
          </p:cNvGraphicFramePr>
          <p:nvPr>
            <p:extLst>
              <p:ext uri="{D42A27DB-BD31-4B8C-83A1-F6EECF244321}">
                <p14:modId xmlns:p14="http://schemas.microsoft.com/office/powerpoint/2010/main" val="3557103515"/>
              </p:ext>
            </p:extLst>
          </p:nvPr>
        </p:nvGraphicFramePr>
        <p:xfrm>
          <a:off x="10134600" y="5753100"/>
          <a:ext cx="5870448" cy="3703320"/>
        </p:xfrm>
        <a:graphic>
          <a:graphicData uri="http://schemas.openxmlformats.org/drawingml/2006/chart">
            <c:chart xmlns:c="http://schemas.openxmlformats.org/drawingml/2006/chart" xmlns:r="http://schemas.openxmlformats.org/officeDocument/2006/relationships" r:id="rId9"/>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13</a:t>
            </a:fld>
            <a:r>
              <a:rPr lang="en-US" smtClean="0"/>
              <a:t> / 16</a:t>
            </a:r>
            <a:endParaRPr lang="en-US" dirty="0"/>
          </a:p>
        </p:txBody>
      </p:sp>
    </p:spTree>
    <p:extLst>
      <p:ext uri="{BB962C8B-B14F-4D97-AF65-F5344CB8AC3E}">
        <p14:creationId xmlns:p14="http://schemas.microsoft.com/office/powerpoint/2010/main" val="863071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35280" y="1408734"/>
            <a:ext cx="1422034" cy="0"/>
          </a:xfrm>
          <a:prstGeom prst="line">
            <a:avLst/>
          </a:prstGeom>
          <a:ln w="47625" cap="flat">
            <a:solidFill>
              <a:srgbClr val="4E9F00"/>
            </a:solidFill>
            <a:prstDash val="solid"/>
            <a:headEnd type="none" w="sm" len="sm"/>
            <a:tailEnd type="none" w="sm" len="sm"/>
          </a:ln>
        </p:spPr>
      </p:sp>
      <p:sp>
        <p:nvSpPr>
          <p:cNvPr id="4" name="TextBox 4"/>
          <p:cNvSpPr txBox="1"/>
          <p:nvPr/>
        </p:nvSpPr>
        <p:spPr>
          <a:xfrm>
            <a:off x="2035280" y="564184"/>
            <a:ext cx="16884265" cy="688975"/>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Josefin Sans Regular"/>
              </a:rPr>
              <a:t>5 Years - Financial Highlights</a:t>
            </a:r>
          </a:p>
        </p:txBody>
      </p:sp>
      <p:pic>
        <p:nvPicPr>
          <p:cNvPr id="5" name="Picture 5"/>
          <p:cNvPicPr>
            <a:picLocks noChangeAspect="1"/>
          </p:cNvPicPr>
          <p:nvPr/>
        </p:nvPicPr>
        <p:blipFill>
          <a:blip r:embed="rId2"/>
          <a:srcRect/>
          <a:stretch>
            <a:fillRect/>
          </a:stretch>
        </p:blipFill>
        <p:spPr>
          <a:xfrm>
            <a:off x="16230600" y="325416"/>
            <a:ext cx="1697481" cy="61055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487025"/>
            <a:ext cx="790149" cy="89789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92277954"/>
              </p:ext>
            </p:extLst>
          </p:nvPr>
        </p:nvGraphicFramePr>
        <p:xfrm>
          <a:off x="1818849" y="1638300"/>
          <a:ext cx="13725951" cy="8305800"/>
        </p:xfrm>
        <a:graphic>
          <a:graphicData uri="http://schemas.openxmlformats.org/drawingml/2006/table">
            <a:tbl>
              <a:tblPr firstRow="1">
                <a:tableStyleId>{F5AB1C69-6EDB-4FF4-983F-18BD219EF322}</a:tableStyleId>
              </a:tblPr>
              <a:tblGrid>
                <a:gridCol w="4683922"/>
                <a:gridCol w="1043143"/>
                <a:gridCol w="1615852"/>
                <a:gridCol w="1615852"/>
                <a:gridCol w="1660246"/>
                <a:gridCol w="1595454"/>
                <a:gridCol w="1511482"/>
              </a:tblGrid>
              <a:tr h="756146">
                <a:tc>
                  <a:txBody>
                    <a:bodyPr/>
                    <a:lstStyle/>
                    <a:p>
                      <a:pPr algn="ctr" fontAlgn="ctr"/>
                      <a:r>
                        <a:rPr lang="en-US" sz="2200" u="none" strike="noStrike" dirty="0">
                          <a:effectLst/>
                          <a:latin typeface="Josefin Sans Regular" charset="0"/>
                        </a:rPr>
                        <a:t>Particulars</a:t>
                      </a:r>
                      <a:endParaRPr lang="en-US" sz="2200" b="1" i="0" u="none" strike="noStrike" dirty="0">
                        <a:solidFill>
                          <a:srgbClr val="000000"/>
                        </a:solidFill>
                        <a:effectLst/>
                        <a:latin typeface="Josefin Sans Regular" charset="0"/>
                      </a:endParaRPr>
                    </a:p>
                  </a:txBody>
                  <a:tcPr marL="7163" marR="7163" marT="7163" marB="0" anchor="ctr"/>
                </a:tc>
                <a:tc>
                  <a:txBody>
                    <a:bodyPr/>
                    <a:lstStyle/>
                    <a:p>
                      <a:pPr algn="ctr" fontAlgn="ctr"/>
                      <a:r>
                        <a:rPr lang="en-US" sz="2200" u="none" strike="noStrike" dirty="0">
                          <a:effectLst/>
                          <a:latin typeface="Josefin Sans Regular" charset="0"/>
                        </a:rPr>
                        <a:t>UOM</a:t>
                      </a:r>
                      <a:endParaRPr lang="en-US" sz="2200" b="1" i="0" u="none" strike="noStrike" dirty="0">
                        <a:solidFill>
                          <a:srgbClr val="000000"/>
                        </a:solidFill>
                        <a:effectLst/>
                        <a:latin typeface="Josefin Sans Regular" charset="0"/>
                      </a:endParaRPr>
                    </a:p>
                  </a:txBody>
                  <a:tcPr marL="7163" marR="7163" marT="7163" marB="0" anchor="ctr"/>
                </a:tc>
                <a:tc>
                  <a:txBody>
                    <a:bodyPr/>
                    <a:lstStyle/>
                    <a:p>
                      <a:pPr marL="0" algn="ctr" defTabSz="914400" rtl="0" eaLnBrk="1" fontAlgn="ctr" latinLnBrk="0" hangingPunct="1"/>
                      <a:r>
                        <a:rPr lang="en-US" sz="2200" b="1" u="none" strike="noStrike" kern="1200" dirty="0">
                          <a:solidFill>
                            <a:schemeClr val="lt1"/>
                          </a:solidFill>
                          <a:effectLst/>
                          <a:latin typeface="Josefin Sans Regular" charset="0"/>
                          <a:ea typeface="+mn-ea"/>
                          <a:cs typeface="+mn-cs"/>
                        </a:rPr>
                        <a:t>2018-19</a:t>
                      </a:r>
                    </a:p>
                  </a:txBody>
                  <a:tcPr marL="9525" marR="9525" marT="9525" marB="0" anchor="ctr"/>
                </a:tc>
                <a:tc>
                  <a:txBody>
                    <a:bodyPr/>
                    <a:lstStyle/>
                    <a:p>
                      <a:pPr marL="0" algn="ctr" defTabSz="914400" rtl="0" eaLnBrk="1" fontAlgn="ctr" latinLnBrk="0" hangingPunct="1"/>
                      <a:r>
                        <a:rPr lang="en-US" sz="2200" b="1" u="none" strike="noStrike" kern="1200" dirty="0">
                          <a:solidFill>
                            <a:schemeClr val="lt1"/>
                          </a:solidFill>
                          <a:effectLst/>
                          <a:latin typeface="Josefin Sans Regular" charset="0"/>
                          <a:ea typeface="+mn-ea"/>
                          <a:cs typeface="+mn-cs"/>
                        </a:rPr>
                        <a:t>2019-20</a:t>
                      </a:r>
                    </a:p>
                  </a:txBody>
                  <a:tcPr marL="9525" marR="9525" marT="9525" marB="0" anchor="ctr"/>
                </a:tc>
                <a:tc>
                  <a:txBody>
                    <a:bodyPr/>
                    <a:lstStyle/>
                    <a:p>
                      <a:pPr marL="0" algn="ctr" defTabSz="914400" rtl="0" eaLnBrk="1" fontAlgn="ctr" latinLnBrk="0" hangingPunct="1"/>
                      <a:r>
                        <a:rPr lang="en-US" sz="2200" b="1" u="none" strike="noStrike" kern="1200" dirty="0">
                          <a:solidFill>
                            <a:schemeClr val="lt1"/>
                          </a:solidFill>
                          <a:effectLst/>
                          <a:latin typeface="Josefin Sans Regular" charset="0"/>
                          <a:ea typeface="+mn-ea"/>
                          <a:cs typeface="+mn-cs"/>
                        </a:rPr>
                        <a:t>2020-21</a:t>
                      </a:r>
                    </a:p>
                  </a:txBody>
                  <a:tcPr marL="9525" marR="9525" marT="9525" marB="0" anchor="ctr"/>
                </a:tc>
                <a:tc>
                  <a:txBody>
                    <a:bodyPr/>
                    <a:lstStyle/>
                    <a:p>
                      <a:pPr marL="0" algn="ctr" defTabSz="914400" rtl="0" eaLnBrk="1" fontAlgn="ctr" latinLnBrk="0" hangingPunct="1"/>
                      <a:r>
                        <a:rPr lang="en-US" sz="2200" b="1" u="none" strike="noStrike" kern="1200" dirty="0">
                          <a:solidFill>
                            <a:schemeClr val="lt1"/>
                          </a:solidFill>
                          <a:effectLst/>
                          <a:latin typeface="Josefin Sans Regular" charset="0"/>
                          <a:ea typeface="+mn-ea"/>
                          <a:cs typeface="+mn-cs"/>
                        </a:rPr>
                        <a:t>2021-22</a:t>
                      </a:r>
                    </a:p>
                  </a:txBody>
                  <a:tcPr marL="9525" marR="9525" marT="9525" marB="0" anchor="ctr"/>
                </a:tc>
                <a:tc>
                  <a:txBody>
                    <a:bodyPr/>
                    <a:lstStyle/>
                    <a:p>
                      <a:pPr marL="0" algn="ctr" defTabSz="914400" rtl="0" eaLnBrk="1" fontAlgn="ctr" latinLnBrk="0" hangingPunct="1"/>
                      <a:r>
                        <a:rPr lang="en-US" sz="2200" b="1" u="none" strike="noStrike" kern="1200" dirty="0">
                          <a:solidFill>
                            <a:schemeClr val="lt1"/>
                          </a:solidFill>
                          <a:effectLst/>
                          <a:latin typeface="Josefin Sans Regular" charset="0"/>
                          <a:ea typeface="+mn-ea"/>
                          <a:cs typeface="+mn-cs"/>
                        </a:rPr>
                        <a:t>2022-23</a:t>
                      </a:r>
                    </a:p>
                  </a:txBody>
                  <a:tcPr marL="9525" marR="9525" marT="9525" marB="0" anchor="ctr"/>
                </a:tc>
              </a:tr>
              <a:tr h="459140">
                <a:tc>
                  <a:txBody>
                    <a:bodyPr/>
                    <a:lstStyle/>
                    <a:p>
                      <a:pPr algn="l" fontAlgn="ctr"/>
                      <a:r>
                        <a:rPr lang="en-US" sz="2200" u="none" strike="noStrike" dirty="0">
                          <a:effectLst/>
                          <a:latin typeface="Josefin Sans Regular" charset="0"/>
                        </a:rPr>
                        <a:t>Production</a:t>
                      </a:r>
                      <a:endParaRPr lang="en-US" sz="2200" b="0" i="0" u="none" strike="noStrike" dirty="0">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MT</a:t>
                      </a:r>
                      <a:endParaRPr lang="en-US" sz="2200" b="0" i="0" u="none" strike="noStrike">
                        <a:solidFill>
                          <a:srgbClr val="000000"/>
                        </a:solidFill>
                        <a:effectLst/>
                        <a:latin typeface="Josefin Sans Regular" charset="0"/>
                      </a:endParaRPr>
                    </a:p>
                  </a:txBody>
                  <a:tcPr marL="7163" marR="7163" marT="7163" marB="0" anchor="ctr"/>
                </a:tc>
                <a:tc>
                  <a:txBody>
                    <a:bodyPr/>
                    <a:lstStyle/>
                    <a:p>
                      <a:pPr algn="r" fontAlgn="ctr"/>
                      <a:r>
                        <a:rPr lang="en-US" sz="2200" b="0" i="0" u="none" strike="noStrike" dirty="0">
                          <a:solidFill>
                            <a:srgbClr val="000000"/>
                          </a:solidFill>
                          <a:effectLst/>
                          <a:latin typeface="Josefin Sans Regular" charset="0"/>
                        </a:rPr>
                        <a:t>609570</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565026</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495300</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572651</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588829</a:t>
                      </a:r>
                    </a:p>
                  </a:txBody>
                  <a:tcPr marL="9525" marR="9525" marT="9525" marB="0" anchor="ctr"/>
                </a:tc>
              </a:tr>
              <a:tr h="459140">
                <a:tc>
                  <a:txBody>
                    <a:bodyPr/>
                    <a:lstStyle/>
                    <a:p>
                      <a:pPr algn="l" fontAlgn="ctr"/>
                      <a:r>
                        <a:rPr lang="en-US" sz="2200" u="none" strike="noStrike">
                          <a:effectLst/>
                          <a:latin typeface="Josefin Sans Regular" charset="0"/>
                        </a:rPr>
                        <a:t>Sales</a:t>
                      </a:r>
                      <a:endParaRPr lang="en-US" sz="2200" b="0" i="0" u="none" strike="noStrike">
                        <a:solidFill>
                          <a:srgbClr val="000000"/>
                        </a:solidFill>
                        <a:effectLst/>
                        <a:latin typeface="Josefin Sans Regular" charset="0"/>
                      </a:endParaRPr>
                    </a:p>
                  </a:txBody>
                  <a:tcPr marL="7163" marR="7163" marT="7163" marB="0" anchor="ctr">
                    <a:lnB w="12700" cmpd="sng">
                      <a:noFill/>
                    </a:lnB>
                  </a:tcPr>
                </a:tc>
                <a:tc>
                  <a:txBody>
                    <a:bodyPr/>
                    <a:lstStyle/>
                    <a:p>
                      <a:pPr algn="ctr" fontAlgn="ctr"/>
                      <a:r>
                        <a:rPr lang="en-US" sz="2200" u="none" strike="noStrike">
                          <a:effectLst/>
                          <a:latin typeface="Josefin Sans Regular" charset="0"/>
                        </a:rPr>
                        <a:t>MT</a:t>
                      </a:r>
                      <a:endParaRPr lang="en-US" sz="2200" b="0" i="0" u="none" strike="noStrike">
                        <a:solidFill>
                          <a:srgbClr val="000000"/>
                        </a:solidFill>
                        <a:effectLst/>
                        <a:latin typeface="Josefin Sans Regular" charset="0"/>
                      </a:endParaRPr>
                    </a:p>
                  </a:txBody>
                  <a:tcPr marL="7163" marR="7163" marT="7163" marB="0" anchor="ctr">
                    <a:lnB w="12700" cmpd="sng">
                      <a:noFill/>
                    </a:lnB>
                  </a:tcPr>
                </a:tc>
                <a:tc>
                  <a:txBody>
                    <a:bodyPr/>
                    <a:lstStyle/>
                    <a:p>
                      <a:pPr algn="r" fontAlgn="ctr"/>
                      <a:r>
                        <a:rPr lang="en-US" sz="2200" b="0" i="0" u="none" strike="noStrike" dirty="0">
                          <a:solidFill>
                            <a:srgbClr val="000000"/>
                          </a:solidFill>
                          <a:effectLst/>
                          <a:latin typeface="Josefin Sans Regular" charset="0"/>
                        </a:rPr>
                        <a:t>622436</a:t>
                      </a:r>
                    </a:p>
                  </a:txBody>
                  <a:tcPr marL="9525" marR="9525" marT="9525" marB="0" anchor="ctr">
                    <a:lnB w="12700" cmpd="sng">
                      <a:noFill/>
                    </a:lnB>
                  </a:tcPr>
                </a:tc>
                <a:tc>
                  <a:txBody>
                    <a:bodyPr/>
                    <a:lstStyle/>
                    <a:p>
                      <a:pPr algn="r" fontAlgn="ctr"/>
                      <a:r>
                        <a:rPr lang="en-US" sz="2200" b="0" i="0" u="none" strike="noStrike" dirty="0">
                          <a:solidFill>
                            <a:srgbClr val="000000"/>
                          </a:solidFill>
                          <a:effectLst/>
                          <a:latin typeface="Josefin Sans Regular" charset="0"/>
                        </a:rPr>
                        <a:t>549893</a:t>
                      </a:r>
                    </a:p>
                  </a:txBody>
                  <a:tcPr marL="9525" marR="9525" marT="9525" marB="0" anchor="ctr">
                    <a:lnB w="12700" cmpd="sng">
                      <a:noFill/>
                    </a:lnB>
                  </a:tcPr>
                </a:tc>
                <a:tc>
                  <a:txBody>
                    <a:bodyPr/>
                    <a:lstStyle/>
                    <a:p>
                      <a:pPr algn="r" fontAlgn="ctr"/>
                      <a:r>
                        <a:rPr lang="en-US" sz="2200" b="0" i="0" u="none" strike="noStrike">
                          <a:solidFill>
                            <a:srgbClr val="000000"/>
                          </a:solidFill>
                          <a:effectLst/>
                          <a:latin typeface="Josefin Sans Regular" charset="0"/>
                        </a:rPr>
                        <a:t>469522</a:t>
                      </a:r>
                    </a:p>
                  </a:txBody>
                  <a:tcPr marL="9525" marR="9525" marT="9525" marB="0" anchor="ctr">
                    <a:lnB w="12700" cmpd="sng">
                      <a:noFill/>
                    </a:lnB>
                  </a:tcPr>
                </a:tc>
                <a:tc>
                  <a:txBody>
                    <a:bodyPr/>
                    <a:lstStyle/>
                    <a:p>
                      <a:pPr algn="r" fontAlgn="ctr"/>
                      <a:r>
                        <a:rPr lang="en-US" sz="2200" b="0" i="0" u="none" strike="noStrike">
                          <a:solidFill>
                            <a:srgbClr val="000000"/>
                          </a:solidFill>
                          <a:effectLst/>
                          <a:latin typeface="Josefin Sans Regular" charset="0"/>
                        </a:rPr>
                        <a:t>622624</a:t>
                      </a:r>
                    </a:p>
                  </a:txBody>
                  <a:tcPr marL="9525" marR="9525" marT="9525" marB="0" anchor="ctr">
                    <a:lnB w="12700" cmpd="sng">
                      <a:noFill/>
                    </a:lnB>
                  </a:tcPr>
                </a:tc>
                <a:tc>
                  <a:txBody>
                    <a:bodyPr/>
                    <a:lstStyle/>
                    <a:p>
                      <a:pPr algn="r" fontAlgn="ctr"/>
                      <a:r>
                        <a:rPr lang="en-US" sz="2200" b="0" i="0" u="none" strike="noStrike">
                          <a:solidFill>
                            <a:srgbClr val="000000"/>
                          </a:solidFill>
                          <a:effectLst/>
                          <a:latin typeface="Josefin Sans Regular" charset="0"/>
                        </a:rPr>
                        <a:t>588150</a:t>
                      </a:r>
                    </a:p>
                  </a:txBody>
                  <a:tcPr marL="9525" marR="9525" marT="9525" marB="0" anchor="ctr">
                    <a:lnB w="12700" cmpd="sng">
                      <a:noFill/>
                    </a:lnB>
                  </a:tcPr>
                </a:tc>
              </a:tr>
              <a:tr h="459140">
                <a:tc>
                  <a:txBody>
                    <a:bodyPr/>
                    <a:lstStyle/>
                    <a:p>
                      <a:pPr algn="l" fontAlgn="ctr"/>
                      <a:r>
                        <a:rPr lang="en-US" sz="2200" b="1" u="none" strike="noStrike" dirty="0">
                          <a:solidFill>
                            <a:schemeClr val="bg1"/>
                          </a:solidFill>
                          <a:effectLst/>
                          <a:latin typeface="Josefin Sans Regular" charset="0"/>
                        </a:rPr>
                        <a:t>Operating Results</a:t>
                      </a:r>
                      <a:endParaRPr lang="en-US" sz="2200" b="1" i="0" u="none" strike="noStrike" dirty="0">
                        <a:solidFill>
                          <a:schemeClr val="bg1"/>
                        </a:solidFill>
                        <a:effectLst/>
                        <a:latin typeface="Josefin Sans Regular" charset="0"/>
                      </a:endParaRPr>
                    </a:p>
                  </a:txBody>
                  <a:tcPr marL="7163" marR="7163" marT="71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A7C"/>
                    </a:solidFill>
                  </a:tcPr>
                </a:tc>
                <a:tc>
                  <a:txBody>
                    <a:bodyPr/>
                    <a:lstStyle/>
                    <a:p>
                      <a:pPr algn="ctr" fontAlgn="ctr"/>
                      <a:r>
                        <a:rPr lang="en-US" sz="2200" u="none" strike="noStrike">
                          <a:effectLst/>
                          <a:latin typeface="Josefin Sans Regular" charset="0"/>
                        </a:rPr>
                        <a:t> </a:t>
                      </a:r>
                      <a:endParaRPr lang="en-US" sz="2200" b="0" i="0" u="none" strike="noStrike">
                        <a:solidFill>
                          <a:srgbClr val="000000"/>
                        </a:solidFill>
                        <a:effectLst/>
                        <a:latin typeface="Josefin Sans Regular" charset="0"/>
                      </a:endParaRPr>
                    </a:p>
                  </a:txBody>
                  <a:tcPr marL="7163" marR="7163" marT="71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A7C"/>
                    </a:solidFill>
                  </a:tcPr>
                </a:tc>
                <a:tc>
                  <a:txBody>
                    <a:bodyPr/>
                    <a:lstStyle/>
                    <a:p>
                      <a:pPr algn="l" fontAlgn="ctr"/>
                      <a:r>
                        <a:rPr lang="en-US" sz="2200" b="0" i="0" u="none" strike="noStrike">
                          <a:solidFill>
                            <a:srgbClr val="000000"/>
                          </a:solidFill>
                          <a:effectLst/>
                          <a:latin typeface="Josefin Sans Regular"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A7C"/>
                    </a:solidFill>
                  </a:tcPr>
                </a:tc>
                <a:tc>
                  <a:txBody>
                    <a:bodyPr/>
                    <a:lstStyle/>
                    <a:p>
                      <a:pPr algn="l" fontAlgn="ctr"/>
                      <a:r>
                        <a:rPr lang="en-US" sz="2200" b="0" i="0" u="none" strike="noStrike" dirty="0">
                          <a:solidFill>
                            <a:srgbClr val="000000"/>
                          </a:solidFill>
                          <a:effectLst/>
                          <a:latin typeface="Josefin Sans Regular"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A7C"/>
                    </a:solidFill>
                  </a:tcPr>
                </a:tc>
                <a:tc>
                  <a:txBody>
                    <a:bodyPr/>
                    <a:lstStyle/>
                    <a:p>
                      <a:pPr algn="l" fontAlgn="ctr"/>
                      <a:r>
                        <a:rPr lang="en-US" sz="2200" b="0" i="0" u="none" strike="noStrike" dirty="0">
                          <a:solidFill>
                            <a:srgbClr val="000000"/>
                          </a:solidFill>
                          <a:effectLst/>
                          <a:latin typeface="Josefin Sans Regular"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A7C"/>
                    </a:solidFill>
                  </a:tcPr>
                </a:tc>
                <a:tc>
                  <a:txBody>
                    <a:bodyPr/>
                    <a:lstStyle/>
                    <a:p>
                      <a:pPr algn="l" fontAlgn="ctr"/>
                      <a:r>
                        <a:rPr lang="en-US" sz="2200" b="0" i="0" u="none" strike="noStrike">
                          <a:solidFill>
                            <a:srgbClr val="000000"/>
                          </a:solidFill>
                          <a:effectLst/>
                          <a:latin typeface="Josefin Sans Regular"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A7C"/>
                    </a:solidFill>
                  </a:tcPr>
                </a:tc>
                <a:tc>
                  <a:txBody>
                    <a:bodyPr/>
                    <a:lstStyle/>
                    <a:p>
                      <a:pPr algn="l" fontAlgn="ctr"/>
                      <a:r>
                        <a:rPr lang="en-US" sz="2200" b="0" i="0" u="none" strike="noStrike">
                          <a:solidFill>
                            <a:srgbClr val="000000"/>
                          </a:solidFill>
                          <a:effectLst/>
                          <a:latin typeface="Josefin Sans Regular"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CA7C"/>
                    </a:solidFill>
                  </a:tcPr>
                </a:tc>
              </a:tr>
              <a:tr h="527032">
                <a:tc>
                  <a:txBody>
                    <a:bodyPr/>
                    <a:lstStyle/>
                    <a:p>
                      <a:pPr algn="l" fontAlgn="ctr"/>
                      <a:r>
                        <a:rPr lang="en-US" sz="2200" b="0" i="0" u="none" strike="noStrike" dirty="0" smtClean="0">
                          <a:solidFill>
                            <a:schemeClr val="dk1"/>
                          </a:solidFill>
                          <a:effectLst/>
                          <a:latin typeface="Josefin Sans Regular" charset="0"/>
                        </a:rPr>
                        <a:t>Total</a:t>
                      </a:r>
                      <a:r>
                        <a:rPr lang="en-US" sz="2200" b="0" i="0" u="none" strike="noStrike" baseline="0" dirty="0" smtClean="0">
                          <a:solidFill>
                            <a:schemeClr val="dk1"/>
                          </a:solidFill>
                          <a:effectLst/>
                          <a:latin typeface="Josefin Sans Regular" charset="0"/>
                        </a:rPr>
                        <a:t> Income</a:t>
                      </a:r>
                      <a:endParaRPr lang="en-US" sz="2200" b="1" i="0" u="none" strike="noStrike" dirty="0">
                        <a:solidFill>
                          <a:srgbClr val="000000"/>
                        </a:solidFill>
                        <a:effectLst/>
                        <a:latin typeface="Josefin Sans Regular" charset="0"/>
                      </a:endParaRPr>
                    </a:p>
                  </a:txBody>
                  <a:tcPr marL="7163" marR="7163" marT="7163" marB="0" anchor="ctr">
                    <a:lnT w="12700" cmpd="sng">
                      <a:noFill/>
                    </a:lnT>
                  </a:tcPr>
                </a:tc>
                <a:tc>
                  <a:txBody>
                    <a:bodyPr/>
                    <a:lstStyle/>
                    <a:p>
                      <a:pPr algn="ctr" fontAlgn="ctr"/>
                      <a:r>
                        <a:rPr lang="en-US" sz="2200" u="none" strike="noStrike" dirty="0">
                          <a:effectLst/>
                          <a:latin typeface="Josefin Sans Regular" charset="0"/>
                        </a:rPr>
                        <a:t>Rs Cr</a:t>
                      </a:r>
                      <a:endParaRPr lang="en-US" sz="2200" b="1" i="0" u="none" strike="noStrike" dirty="0">
                        <a:solidFill>
                          <a:srgbClr val="000000"/>
                        </a:solidFill>
                        <a:effectLst/>
                        <a:latin typeface="Josefin Sans Regular" charset="0"/>
                      </a:endParaRPr>
                    </a:p>
                  </a:txBody>
                  <a:tcPr marL="7163" marR="7163" marT="7163" marB="0" anchor="ctr">
                    <a:lnT w="12700" cmpd="sng">
                      <a:noFill/>
                    </a:lnT>
                  </a:tcPr>
                </a:tc>
                <a:tc>
                  <a:txBody>
                    <a:bodyPr/>
                    <a:lstStyle/>
                    <a:p>
                      <a:pPr algn="r" fontAlgn="ctr"/>
                      <a:r>
                        <a:rPr lang="en-US" sz="2200" b="0" i="0" u="none" strike="noStrike">
                          <a:solidFill>
                            <a:srgbClr val="000000"/>
                          </a:solidFill>
                          <a:effectLst/>
                          <a:latin typeface="Josefin Sans Regular" charset="0"/>
                        </a:rPr>
                        <a:t>4122</a:t>
                      </a:r>
                    </a:p>
                  </a:txBody>
                  <a:tcPr marL="9525" marR="9525" marT="9525" marB="0" anchor="ctr">
                    <a:lnT w="12700" cmpd="sng">
                      <a:noFill/>
                    </a:lnT>
                  </a:tcPr>
                </a:tc>
                <a:tc>
                  <a:txBody>
                    <a:bodyPr/>
                    <a:lstStyle/>
                    <a:p>
                      <a:pPr algn="r" fontAlgn="ctr"/>
                      <a:r>
                        <a:rPr lang="en-US" sz="2200" b="0" i="0" u="none" strike="noStrike">
                          <a:solidFill>
                            <a:srgbClr val="000000"/>
                          </a:solidFill>
                          <a:effectLst/>
                          <a:latin typeface="Josefin Sans Regular" charset="0"/>
                        </a:rPr>
                        <a:t>3509</a:t>
                      </a:r>
                    </a:p>
                  </a:txBody>
                  <a:tcPr marL="9525" marR="9525" marT="9525" marB="0" anchor="ctr">
                    <a:lnT w="12700" cmpd="sng">
                      <a:noFill/>
                    </a:lnT>
                  </a:tcPr>
                </a:tc>
                <a:tc>
                  <a:txBody>
                    <a:bodyPr/>
                    <a:lstStyle/>
                    <a:p>
                      <a:pPr algn="r" fontAlgn="ctr"/>
                      <a:r>
                        <a:rPr lang="en-US" sz="2200" b="0" i="0" u="none" strike="noStrike" dirty="0">
                          <a:solidFill>
                            <a:srgbClr val="000000"/>
                          </a:solidFill>
                          <a:effectLst/>
                          <a:latin typeface="Josefin Sans Regular" charset="0"/>
                        </a:rPr>
                        <a:t>2819</a:t>
                      </a:r>
                    </a:p>
                  </a:txBody>
                  <a:tcPr marL="9525" marR="9525" marT="9525" marB="0" anchor="ctr">
                    <a:lnT w="12700" cmpd="sng">
                      <a:noFill/>
                    </a:lnT>
                  </a:tcPr>
                </a:tc>
                <a:tc>
                  <a:txBody>
                    <a:bodyPr/>
                    <a:lstStyle/>
                    <a:p>
                      <a:pPr algn="r" fontAlgn="ctr"/>
                      <a:r>
                        <a:rPr lang="en-US" sz="2200" b="0" i="0" u="none" strike="noStrike">
                          <a:solidFill>
                            <a:srgbClr val="000000"/>
                          </a:solidFill>
                          <a:effectLst/>
                          <a:latin typeface="Josefin Sans Regular" charset="0"/>
                        </a:rPr>
                        <a:t>4069</a:t>
                      </a:r>
                    </a:p>
                  </a:txBody>
                  <a:tcPr marL="9525" marR="9525" marT="9525" marB="0" anchor="ctr">
                    <a:lnT w="12700" cmpd="sng">
                      <a:noFill/>
                    </a:lnT>
                  </a:tcPr>
                </a:tc>
                <a:tc>
                  <a:txBody>
                    <a:bodyPr/>
                    <a:lstStyle/>
                    <a:p>
                      <a:pPr algn="r" fontAlgn="ctr"/>
                      <a:r>
                        <a:rPr lang="en-US" sz="2200" b="0" i="0" u="none" strike="noStrike">
                          <a:solidFill>
                            <a:srgbClr val="000000"/>
                          </a:solidFill>
                          <a:effectLst/>
                          <a:latin typeface="Josefin Sans Regular" charset="0"/>
                        </a:rPr>
                        <a:t>5225</a:t>
                      </a:r>
                    </a:p>
                  </a:txBody>
                  <a:tcPr marL="9525" marR="9525" marT="9525" marB="0" anchor="ctr">
                    <a:lnT w="12700" cmpd="sng">
                      <a:noFill/>
                    </a:lnT>
                  </a:tcPr>
                </a:tc>
              </a:tr>
              <a:tr h="459140">
                <a:tc>
                  <a:txBody>
                    <a:bodyPr/>
                    <a:lstStyle/>
                    <a:p>
                      <a:pPr algn="l" fontAlgn="ctr"/>
                      <a:r>
                        <a:rPr lang="en-US" sz="2200" u="none" strike="noStrike" dirty="0">
                          <a:effectLst/>
                          <a:latin typeface="Josefin Sans Regular" charset="0"/>
                        </a:rPr>
                        <a:t>Operating Profit (EBITDA)</a:t>
                      </a:r>
                      <a:endParaRPr lang="en-US" sz="2200" b="1" i="0" u="none" strike="noStrike" dirty="0">
                        <a:solidFill>
                          <a:srgbClr val="000000"/>
                        </a:solidFill>
                        <a:effectLst/>
                        <a:latin typeface="Josefin Sans Regular" charset="0"/>
                      </a:endParaRPr>
                    </a:p>
                  </a:txBody>
                  <a:tcPr marL="7163" marR="7163" marT="7163" marB="0" anchor="ctr"/>
                </a:tc>
                <a:tc>
                  <a:txBody>
                    <a:bodyPr/>
                    <a:lstStyle/>
                    <a:p>
                      <a:pPr algn="ctr" fontAlgn="ctr"/>
                      <a:r>
                        <a:rPr lang="en-US" sz="2200" u="none" strike="noStrike" dirty="0">
                          <a:effectLst/>
                          <a:latin typeface="Josefin Sans Regular" charset="0"/>
                        </a:rPr>
                        <a:t>"</a:t>
                      </a:r>
                      <a:endParaRPr lang="en-US" sz="2200" b="1" i="0" u="none" strike="noStrike" dirty="0">
                        <a:solidFill>
                          <a:srgbClr val="000000"/>
                        </a:solidFill>
                        <a:effectLst/>
                        <a:latin typeface="Josefin Sans Regular" charset="0"/>
                      </a:endParaRPr>
                    </a:p>
                  </a:txBody>
                  <a:tcPr marL="7163" marR="7163" marT="7163" marB="0" anchor="ctr"/>
                </a:tc>
                <a:tc>
                  <a:txBody>
                    <a:bodyPr/>
                    <a:lstStyle/>
                    <a:p>
                      <a:pPr algn="r" fontAlgn="ctr"/>
                      <a:r>
                        <a:rPr lang="en-US" sz="2200" b="0" i="0" u="none" strike="noStrike" dirty="0">
                          <a:solidFill>
                            <a:srgbClr val="000000"/>
                          </a:solidFill>
                          <a:effectLst/>
                          <a:latin typeface="Josefin Sans Regular" charset="0"/>
                        </a:rPr>
                        <a:t>615</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644</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330</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407</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1048</a:t>
                      </a:r>
                    </a:p>
                  </a:txBody>
                  <a:tcPr marL="9525" marR="9525" marT="9525" marB="0" anchor="ctr"/>
                </a:tc>
              </a:tr>
              <a:tr h="459140">
                <a:tc>
                  <a:txBody>
                    <a:bodyPr/>
                    <a:lstStyle/>
                    <a:p>
                      <a:pPr algn="l" fontAlgn="ctr"/>
                      <a:r>
                        <a:rPr lang="en-US" sz="2200" u="none" strike="noStrike">
                          <a:effectLst/>
                          <a:latin typeface="Josefin Sans Regular" charset="0"/>
                        </a:rPr>
                        <a:t>Cash Profit (PBDT)</a:t>
                      </a:r>
                      <a:endParaRPr lang="en-US" sz="2200" b="0" i="0" u="none" strike="noStrike">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a:t>
                      </a:r>
                      <a:endParaRPr lang="en-US" sz="2200" b="0" i="0" u="none" strike="noStrike">
                        <a:solidFill>
                          <a:srgbClr val="000000"/>
                        </a:solidFill>
                        <a:effectLst/>
                        <a:latin typeface="Josefin Sans Regular" charset="0"/>
                      </a:endParaRPr>
                    </a:p>
                  </a:txBody>
                  <a:tcPr marL="7163" marR="7163" marT="7163" marB="0" anchor="ctr"/>
                </a:tc>
                <a:tc>
                  <a:txBody>
                    <a:bodyPr/>
                    <a:lstStyle/>
                    <a:p>
                      <a:pPr algn="r" fontAlgn="ctr"/>
                      <a:r>
                        <a:rPr lang="en-US" sz="2200" b="0" i="0" u="none" strike="noStrike">
                          <a:solidFill>
                            <a:srgbClr val="000000"/>
                          </a:solidFill>
                          <a:effectLst/>
                          <a:latin typeface="Josefin Sans Regular" charset="0"/>
                        </a:rPr>
                        <a:t>382</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422</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137</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251</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866</a:t>
                      </a:r>
                    </a:p>
                  </a:txBody>
                  <a:tcPr marL="9525" marR="9525" marT="9525" marB="0" anchor="ctr"/>
                </a:tc>
              </a:tr>
              <a:tr h="481884">
                <a:tc>
                  <a:txBody>
                    <a:bodyPr/>
                    <a:lstStyle/>
                    <a:p>
                      <a:pPr algn="l" fontAlgn="ctr"/>
                      <a:r>
                        <a:rPr lang="en-US" sz="2200" u="none" strike="noStrike" dirty="0">
                          <a:effectLst/>
                          <a:latin typeface="Josefin Sans Regular" charset="0"/>
                        </a:rPr>
                        <a:t>Profit / (Loss) Before Tax  (PBT)</a:t>
                      </a:r>
                      <a:endParaRPr lang="en-US" sz="2200" b="0" i="0" u="none" strike="noStrike" dirty="0">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a:t>
                      </a:r>
                      <a:endParaRPr lang="en-US" sz="2200" b="0" i="0" u="none" strike="noStrike">
                        <a:solidFill>
                          <a:srgbClr val="000000"/>
                        </a:solidFill>
                        <a:effectLst/>
                        <a:latin typeface="Josefin Sans Regular" charset="0"/>
                      </a:endParaRPr>
                    </a:p>
                  </a:txBody>
                  <a:tcPr marL="7163" marR="7163" marT="7163" marB="0" anchor="ctr"/>
                </a:tc>
                <a:tc>
                  <a:txBody>
                    <a:bodyPr/>
                    <a:lstStyle/>
                    <a:p>
                      <a:pPr algn="r" fontAlgn="ctr"/>
                      <a:r>
                        <a:rPr lang="en-US" sz="2200" b="0" i="0" u="none" strike="noStrike">
                          <a:solidFill>
                            <a:srgbClr val="000000"/>
                          </a:solidFill>
                          <a:effectLst/>
                          <a:latin typeface="Josefin Sans Regular" charset="0"/>
                        </a:rPr>
                        <a:t>155</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191</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-99</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22</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603</a:t>
                      </a:r>
                    </a:p>
                  </a:txBody>
                  <a:tcPr marL="9525" marR="9525" marT="9525" marB="0" anchor="ctr"/>
                </a:tc>
              </a:tr>
              <a:tr h="562904">
                <a:tc>
                  <a:txBody>
                    <a:bodyPr/>
                    <a:lstStyle/>
                    <a:p>
                      <a:pPr algn="l" fontAlgn="ctr"/>
                      <a:r>
                        <a:rPr lang="en-US" sz="2200" u="none" strike="noStrike">
                          <a:effectLst/>
                          <a:latin typeface="Josefin Sans Regular" charset="0"/>
                        </a:rPr>
                        <a:t>Profit / (Loss) After Tax  (PAT)</a:t>
                      </a:r>
                      <a:endParaRPr lang="en-US" sz="2200" b="1" i="0" u="none" strike="noStrike">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a:t>
                      </a:r>
                      <a:endParaRPr lang="en-US" sz="2200" b="1" i="0" u="none" strike="noStrike">
                        <a:solidFill>
                          <a:srgbClr val="000000"/>
                        </a:solidFill>
                        <a:effectLst/>
                        <a:latin typeface="Josefin Sans Regular" charset="0"/>
                      </a:endParaRPr>
                    </a:p>
                  </a:txBody>
                  <a:tcPr marL="7163" marR="7163" marT="7163" marB="0" anchor="ctr"/>
                </a:tc>
                <a:tc>
                  <a:txBody>
                    <a:bodyPr/>
                    <a:lstStyle/>
                    <a:p>
                      <a:pPr algn="r" fontAlgn="ctr"/>
                      <a:r>
                        <a:rPr lang="en-US" sz="2200" b="0" i="0" u="none" strike="noStrike" dirty="0">
                          <a:solidFill>
                            <a:srgbClr val="000000"/>
                          </a:solidFill>
                          <a:effectLst/>
                          <a:latin typeface="Josefin Sans Regular" charset="0"/>
                        </a:rPr>
                        <a:t>94</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130</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-65</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14</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388</a:t>
                      </a:r>
                    </a:p>
                  </a:txBody>
                  <a:tcPr marL="9525" marR="9525" marT="9525" marB="0" anchor="ctr"/>
                </a:tc>
              </a:tr>
              <a:tr h="459140">
                <a:tc>
                  <a:txBody>
                    <a:bodyPr/>
                    <a:lstStyle/>
                    <a:p>
                      <a:pPr algn="l" fontAlgn="ctr"/>
                      <a:r>
                        <a:rPr lang="en-US" sz="2200" u="none" strike="noStrike">
                          <a:effectLst/>
                          <a:latin typeface="Josefin Sans Regular" charset="0"/>
                        </a:rPr>
                        <a:t>Earnings Per Share</a:t>
                      </a:r>
                      <a:endParaRPr lang="en-US" sz="2200" b="0" i="0" u="none" strike="noStrike">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a:t>
                      </a:r>
                      <a:endParaRPr lang="en-US" sz="2200" b="0" i="0" u="none" strike="noStrike">
                        <a:solidFill>
                          <a:srgbClr val="000000"/>
                        </a:solidFill>
                        <a:effectLst/>
                        <a:latin typeface="Josefin Sans Regular" charset="0"/>
                      </a:endParaRPr>
                    </a:p>
                  </a:txBody>
                  <a:tcPr marL="7163" marR="7163" marT="7163" marB="0" anchor="ctr"/>
                </a:tc>
                <a:tc>
                  <a:txBody>
                    <a:bodyPr/>
                    <a:lstStyle/>
                    <a:p>
                      <a:pPr algn="r" fontAlgn="ctr"/>
                      <a:r>
                        <a:rPr lang="en-US" sz="2200" b="0" i="0" u="none" strike="noStrike">
                          <a:solidFill>
                            <a:srgbClr val="000000"/>
                          </a:solidFill>
                          <a:effectLst/>
                          <a:latin typeface="Josefin Sans Regular" charset="0"/>
                        </a:rPr>
                        <a:t>13.6</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18.8</a:t>
                      </a:r>
                    </a:p>
                  </a:txBody>
                  <a:tcPr marL="9525" marR="9525" marT="9525" marB="0" anchor="ctr"/>
                </a:tc>
                <a:tc>
                  <a:txBody>
                    <a:bodyPr/>
                    <a:lstStyle/>
                    <a:p>
                      <a:pPr algn="r" fontAlgn="ctr"/>
                      <a:r>
                        <a:rPr lang="en-US" sz="2200" b="0" i="0" u="none" strike="noStrike">
                          <a:solidFill>
                            <a:srgbClr val="000000"/>
                          </a:solidFill>
                          <a:effectLst/>
                          <a:latin typeface="Josefin Sans Regular" charset="0"/>
                        </a:rPr>
                        <a:t>-9.4</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2.1</a:t>
                      </a:r>
                    </a:p>
                  </a:txBody>
                  <a:tcPr marL="9525" marR="9525" marT="9525" marB="0" anchor="ctr"/>
                </a:tc>
                <a:tc>
                  <a:txBody>
                    <a:bodyPr/>
                    <a:lstStyle/>
                    <a:p>
                      <a:pPr algn="r" fontAlgn="ctr"/>
                      <a:r>
                        <a:rPr lang="en-US" sz="2200" b="0" i="0" u="none" strike="noStrike" dirty="0">
                          <a:solidFill>
                            <a:srgbClr val="000000"/>
                          </a:solidFill>
                          <a:effectLst/>
                          <a:latin typeface="Josefin Sans Regular" charset="0"/>
                        </a:rPr>
                        <a:t>56.0</a:t>
                      </a:r>
                    </a:p>
                  </a:txBody>
                  <a:tcPr marL="9525" marR="9525" marT="9525" marB="0" anchor="ctr"/>
                </a:tc>
              </a:tr>
              <a:tr h="468154">
                <a:tc>
                  <a:txBody>
                    <a:bodyPr/>
                    <a:lstStyle/>
                    <a:p>
                      <a:pPr algn="l" fontAlgn="ctr"/>
                      <a:r>
                        <a:rPr lang="en-US" sz="2200" b="1" u="none" strike="noStrike" dirty="0">
                          <a:solidFill>
                            <a:schemeClr val="bg1"/>
                          </a:solidFill>
                          <a:effectLst/>
                          <a:latin typeface="Josefin Sans Regular" charset="0"/>
                        </a:rPr>
                        <a:t>Key Ratios</a:t>
                      </a:r>
                      <a:endParaRPr lang="en-US" sz="2200" b="1" i="0" u="none" strike="noStrike" dirty="0">
                        <a:solidFill>
                          <a:schemeClr val="bg1"/>
                        </a:solidFill>
                        <a:effectLst/>
                        <a:latin typeface="Josefin Sans Regular" charset="0"/>
                      </a:endParaRPr>
                    </a:p>
                  </a:txBody>
                  <a:tcPr marL="7163" marR="7163" marT="7163" marB="0" anchor="ctr">
                    <a:solidFill>
                      <a:srgbClr val="B0CA7C"/>
                    </a:solidFill>
                  </a:tcPr>
                </a:tc>
                <a:tc>
                  <a:txBody>
                    <a:bodyPr/>
                    <a:lstStyle/>
                    <a:p>
                      <a:pPr algn="ctr" fontAlgn="ctr"/>
                      <a:r>
                        <a:rPr lang="en-US" sz="2200" u="none" strike="noStrike" dirty="0">
                          <a:effectLst/>
                          <a:latin typeface="Josefin Sans Regular" charset="0"/>
                        </a:rPr>
                        <a:t> </a:t>
                      </a:r>
                      <a:endParaRPr lang="en-US" sz="2200" b="0" i="0" u="none" strike="noStrike" dirty="0">
                        <a:solidFill>
                          <a:srgbClr val="000000"/>
                        </a:solidFill>
                        <a:effectLst/>
                        <a:latin typeface="Josefin Sans Regular" charset="0"/>
                      </a:endParaRPr>
                    </a:p>
                  </a:txBody>
                  <a:tcPr marL="7163" marR="7163" marT="7163" marB="0" anchor="ctr">
                    <a:solidFill>
                      <a:srgbClr val="B0CA7C"/>
                    </a:solidFill>
                  </a:tcPr>
                </a:tc>
                <a:tc>
                  <a:txBody>
                    <a:bodyPr/>
                    <a:lstStyle/>
                    <a:p>
                      <a:pPr algn="l" fontAlgn="ctr"/>
                      <a:r>
                        <a:rPr lang="en-US" sz="2200" b="0" u="none" strike="noStrike" dirty="0">
                          <a:effectLst/>
                          <a:latin typeface="Josefin Sans Regular" charset="0"/>
                        </a:rPr>
                        <a:t> </a:t>
                      </a:r>
                      <a:endParaRPr lang="en-US" sz="2200" b="0" i="0" u="none" strike="noStrike" dirty="0">
                        <a:solidFill>
                          <a:srgbClr val="000000"/>
                        </a:solidFill>
                        <a:effectLst/>
                        <a:latin typeface="Josefin Sans Regular" charset="0"/>
                      </a:endParaRPr>
                    </a:p>
                  </a:txBody>
                  <a:tcPr marL="7163" marR="7163" marT="7163" marB="0" anchor="ctr">
                    <a:solidFill>
                      <a:srgbClr val="B0CA7C"/>
                    </a:solidFill>
                  </a:tcPr>
                </a:tc>
                <a:tc>
                  <a:txBody>
                    <a:bodyPr/>
                    <a:lstStyle/>
                    <a:p>
                      <a:pPr algn="l" fontAlgn="ctr"/>
                      <a:r>
                        <a:rPr lang="en-US" sz="2200" b="0" u="none" strike="noStrike" dirty="0">
                          <a:effectLst/>
                          <a:latin typeface="Josefin Sans Regular" charset="0"/>
                        </a:rPr>
                        <a:t> </a:t>
                      </a:r>
                      <a:endParaRPr lang="en-US" sz="2200" b="0" i="0" u="none" strike="noStrike" dirty="0">
                        <a:solidFill>
                          <a:srgbClr val="000000"/>
                        </a:solidFill>
                        <a:effectLst/>
                        <a:latin typeface="Josefin Sans Regular" charset="0"/>
                      </a:endParaRPr>
                    </a:p>
                  </a:txBody>
                  <a:tcPr marL="7163" marR="7163" marT="7163" marB="0" anchor="ctr">
                    <a:solidFill>
                      <a:srgbClr val="B0CA7C"/>
                    </a:solidFill>
                  </a:tcPr>
                </a:tc>
                <a:tc>
                  <a:txBody>
                    <a:bodyPr/>
                    <a:lstStyle/>
                    <a:p>
                      <a:pPr algn="l" fontAlgn="ctr"/>
                      <a:r>
                        <a:rPr lang="en-US" sz="2200" b="0" u="none" strike="noStrike" dirty="0">
                          <a:effectLst/>
                          <a:latin typeface="Josefin Sans Regular" charset="0"/>
                        </a:rPr>
                        <a:t> </a:t>
                      </a:r>
                      <a:endParaRPr lang="en-US" sz="2200" b="0" i="0" u="none" strike="noStrike" dirty="0">
                        <a:solidFill>
                          <a:srgbClr val="000000"/>
                        </a:solidFill>
                        <a:effectLst/>
                        <a:latin typeface="Josefin Sans Regular" charset="0"/>
                      </a:endParaRPr>
                    </a:p>
                  </a:txBody>
                  <a:tcPr marL="7163" marR="7163" marT="7163" marB="0" anchor="ctr">
                    <a:solidFill>
                      <a:srgbClr val="B0CA7C"/>
                    </a:solidFill>
                  </a:tcPr>
                </a:tc>
                <a:tc>
                  <a:txBody>
                    <a:bodyPr/>
                    <a:lstStyle/>
                    <a:p>
                      <a:pPr algn="l" fontAlgn="ctr"/>
                      <a:r>
                        <a:rPr lang="en-US" sz="2200" b="0" u="none" strike="noStrike" dirty="0">
                          <a:effectLst/>
                          <a:latin typeface="Josefin Sans Regular" charset="0"/>
                        </a:rPr>
                        <a:t> </a:t>
                      </a:r>
                      <a:endParaRPr lang="en-US" sz="2200" b="0" i="0" u="none" strike="noStrike" dirty="0">
                        <a:solidFill>
                          <a:srgbClr val="000000"/>
                        </a:solidFill>
                        <a:effectLst/>
                        <a:latin typeface="Josefin Sans Regular" charset="0"/>
                      </a:endParaRPr>
                    </a:p>
                  </a:txBody>
                  <a:tcPr marL="7163" marR="7163" marT="7163" marB="0" anchor="ctr">
                    <a:solidFill>
                      <a:srgbClr val="B0CA7C"/>
                    </a:solidFill>
                  </a:tcPr>
                </a:tc>
                <a:tc>
                  <a:txBody>
                    <a:bodyPr/>
                    <a:lstStyle/>
                    <a:p>
                      <a:pPr algn="l" fontAlgn="ctr"/>
                      <a:r>
                        <a:rPr lang="en-US" sz="2200" b="0" u="none" strike="noStrike" dirty="0">
                          <a:effectLst/>
                          <a:latin typeface="Josefin Sans Regular" charset="0"/>
                        </a:rPr>
                        <a:t> </a:t>
                      </a:r>
                      <a:endParaRPr lang="en-US" sz="2200" b="0" i="0" u="none" strike="noStrike" dirty="0">
                        <a:solidFill>
                          <a:srgbClr val="000000"/>
                        </a:solidFill>
                        <a:effectLst/>
                        <a:latin typeface="Josefin Sans Regular" charset="0"/>
                      </a:endParaRPr>
                    </a:p>
                  </a:txBody>
                  <a:tcPr marL="7163" marR="7163" marT="7163" marB="0" anchor="ctr">
                    <a:solidFill>
                      <a:srgbClr val="B0CA7C"/>
                    </a:solidFill>
                  </a:tcPr>
                </a:tc>
              </a:tr>
              <a:tr h="459140">
                <a:tc>
                  <a:txBody>
                    <a:bodyPr/>
                    <a:lstStyle/>
                    <a:p>
                      <a:pPr algn="l" fontAlgn="ctr"/>
                      <a:r>
                        <a:rPr lang="en-US" sz="2200" u="none" strike="noStrike">
                          <a:effectLst/>
                          <a:latin typeface="Josefin Sans Regular" charset="0"/>
                        </a:rPr>
                        <a:t>EBITDA as % to Net Sales</a:t>
                      </a:r>
                      <a:endParaRPr lang="en-US" sz="2200" b="0" i="0" u="none" strike="noStrike">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a:t>
                      </a:r>
                      <a:endParaRPr lang="en-US" sz="2200" b="0" i="0" u="none" strike="noStrike">
                        <a:solidFill>
                          <a:srgbClr val="000000"/>
                        </a:solidFill>
                        <a:effectLst/>
                        <a:latin typeface="Josefin Sans Regular" charset="0"/>
                      </a:endParaRPr>
                    </a:p>
                  </a:txBody>
                  <a:tcPr marL="7163" marR="7163" marT="7163"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15%</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18%</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12%</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10%</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20%</a:t>
                      </a:r>
                    </a:p>
                  </a:txBody>
                  <a:tcPr marL="9525" marR="9525" marT="9525" marB="0" anchor="ctr"/>
                </a:tc>
              </a:tr>
              <a:tr h="459140">
                <a:tc>
                  <a:txBody>
                    <a:bodyPr/>
                    <a:lstStyle/>
                    <a:p>
                      <a:pPr algn="l" fontAlgn="ctr"/>
                      <a:r>
                        <a:rPr lang="en-US" sz="2200" u="none" strike="noStrike" dirty="0">
                          <a:effectLst/>
                          <a:latin typeface="Josefin Sans Regular" charset="0"/>
                        </a:rPr>
                        <a:t>PBT</a:t>
                      </a:r>
                      <a:endParaRPr lang="en-US" sz="2200" b="0" i="0" u="none" strike="noStrike" dirty="0">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a:t>
                      </a:r>
                      <a:endParaRPr lang="en-US" sz="2200" b="0" i="0" u="none" strike="noStrike">
                        <a:solidFill>
                          <a:srgbClr val="000000"/>
                        </a:solidFill>
                        <a:effectLst/>
                        <a:latin typeface="Josefin Sans Regular" charset="0"/>
                      </a:endParaRPr>
                    </a:p>
                  </a:txBody>
                  <a:tcPr marL="7163" marR="7163" marT="7163" marB="0" anchor="ctr"/>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4%</a:t>
                      </a:r>
                    </a:p>
                  </a:txBody>
                  <a:tcPr marL="9525" marR="9525" marT="9525" marB="0" anchor="ctr"/>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5%</a:t>
                      </a:r>
                    </a:p>
                  </a:txBody>
                  <a:tcPr marL="9525" marR="9525" marT="9525" marB="0" anchor="ctr"/>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-4%</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12%</a:t>
                      </a:r>
                    </a:p>
                  </a:txBody>
                  <a:tcPr marL="9525" marR="9525" marT="9525" marB="0" anchor="ctr"/>
                </a:tc>
              </a:tr>
              <a:tr h="459140">
                <a:tc>
                  <a:txBody>
                    <a:bodyPr/>
                    <a:lstStyle/>
                    <a:p>
                      <a:pPr algn="l" fontAlgn="ctr"/>
                      <a:r>
                        <a:rPr lang="en-US" sz="2200" u="none" strike="noStrike">
                          <a:effectLst/>
                          <a:latin typeface="Josefin Sans Regular" charset="0"/>
                        </a:rPr>
                        <a:t>Return on Equity (ROE)</a:t>
                      </a:r>
                      <a:endParaRPr lang="en-US" sz="2200" b="0" i="0" u="none" strike="noStrike">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a:t>
                      </a:r>
                      <a:endParaRPr lang="en-US" sz="2200" b="0" i="0" u="none" strike="noStrike">
                        <a:solidFill>
                          <a:srgbClr val="000000"/>
                        </a:solidFill>
                        <a:effectLst/>
                        <a:latin typeface="Josefin Sans Regular" charset="0"/>
                      </a:endParaRPr>
                    </a:p>
                  </a:txBody>
                  <a:tcPr marL="7163" marR="7163" marT="7163"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5.7%</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7.6%</a:t>
                      </a:r>
                    </a:p>
                  </a:txBody>
                  <a:tcPr marL="9525" marR="9525" marT="9525" marB="0" anchor="ctr"/>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-4.1%</a:t>
                      </a:r>
                    </a:p>
                  </a:txBody>
                  <a:tcPr marL="9525" marR="9525" marT="9525" marB="0" anchor="ctr"/>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0.9%</a:t>
                      </a:r>
                    </a:p>
                  </a:txBody>
                  <a:tcPr marL="9525" marR="9525" marT="9525" marB="0" anchor="ctr"/>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20%</a:t>
                      </a:r>
                    </a:p>
                  </a:txBody>
                  <a:tcPr marL="9525" marR="9525" marT="9525" marB="0" anchor="ctr"/>
                </a:tc>
              </a:tr>
              <a:tr h="459140">
                <a:tc>
                  <a:txBody>
                    <a:bodyPr/>
                    <a:lstStyle/>
                    <a:p>
                      <a:pPr algn="l" fontAlgn="ctr"/>
                      <a:r>
                        <a:rPr lang="en-US" sz="2200" u="none" strike="noStrike">
                          <a:effectLst/>
                          <a:latin typeface="Josefin Sans Regular" charset="0"/>
                        </a:rPr>
                        <a:t>EPS</a:t>
                      </a:r>
                      <a:endParaRPr lang="en-US" sz="2200" b="0" i="0" u="none" strike="noStrike">
                        <a:solidFill>
                          <a:srgbClr val="000000"/>
                        </a:solidFill>
                        <a:effectLst/>
                        <a:latin typeface="Josefin Sans Regular" charset="0"/>
                      </a:endParaRPr>
                    </a:p>
                  </a:txBody>
                  <a:tcPr marL="7163" marR="7163" marT="7163" marB="0" anchor="ctr"/>
                </a:tc>
                <a:tc>
                  <a:txBody>
                    <a:bodyPr/>
                    <a:lstStyle/>
                    <a:p>
                      <a:pPr algn="ctr" fontAlgn="b"/>
                      <a:r>
                        <a:rPr lang="en-US" sz="2200" u="none" strike="noStrike">
                          <a:effectLst/>
                          <a:latin typeface="Josefin Sans Regular" charset="0"/>
                        </a:rPr>
                        <a:t>Rs</a:t>
                      </a:r>
                      <a:endParaRPr lang="en-US" sz="2200" b="0" i="0" u="none" strike="noStrike">
                        <a:solidFill>
                          <a:srgbClr val="000000"/>
                        </a:solidFill>
                        <a:effectLst/>
                        <a:latin typeface="Josefin Sans Regular" charset="0"/>
                      </a:endParaRPr>
                    </a:p>
                  </a:txBody>
                  <a:tcPr marL="7163" marR="7163" marT="7163" marB="0" anchor="b"/>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13.64</a:t>
                      </a:r>
                    </a:p>
                  </a:txBody>
                  <a:tcPr marL="9525" marR="9525" marT="9525" marB="0" anchor="b"/>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18.79</a:t>
                      </a:r>
                    </a:p>
                  </a:txBody>
                  <a:tcPr marL="9525" marR="9525" marT="9525" marB="0" anchor="b"/>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-9.41</a:t>
                      </a:r>
                    </a:p>
                  </a:txBody>
                  <a:tcPr marL="9525" marR="9525" marT="9525" marB="0" anchor="b"/>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2.07</a:t>
                      </a:r>
                    </a:p>
                  </a:txBody>
                  <a:tcPr marL="9525" marR="9525" marT="9525" marB="0" anchor="b"/>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8.73</a:t>
                      </a:r>
                    </a:p>
                  </a:txBody>
                  <a:tcPr marL="9525" marR="9525" marT="9525" marB="0" anchor="b"/>
                </a:tc>
              </a:tr>
              <a:tr h="459140">
                <a:tc>
                  <a:txBody>
                    <a:bodyPr/>
                    <a:lstStyle/>
                    <a:p>
                      <a:pPr algn="l" fontAlgn="ctr"/>
                      <a:r>
                        <a:rPr lang="en-US" sz="2200" u="none" strike="noStrike">
                          <a:effectLst/>
                          <a:latin typeface="Josefin Sans Regular" charset="0"/>
                        </a:rPr>
                        <a:t>Net Debt / Equity</a:t>
                      </a:r>
                      <a:endParaRPr lang="en-US" sz="2200" b="0" i="0" u="none" strike="noStrike">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Times</a:t>
                      </a:r>
                      <a:endParaRPr lang="en-US" sz="2200" b="0" i="0" u="none" strike="noStrike">
                        <a:solidFill>
                          <a:srgbClr val="000000"/>
                        </a:solidFill>
                        <a:effectLst/>
                        <a:latin typeface="Josefin Sans Regular" charset="0"/>
                      </a:endParaRPr>
                    </a:p>
                  </a:txBody>
                  <a:tcPr marL="7163" marR="7163" marT="7163"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1.19</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1.27</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1.70</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1.40</a:t>
                      </a:r>
                    </a:p>
                  </a:txBody>
                  <a:tcPr marL="9525" marR="9525" marT="9525" marB="0" anchor="ctr"/>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0.96</a:t>
                      </a:r>
                    </a:p>
                  </a:txBody>
                  <a:tcPr marL="9525" marR="9525" marT="9525" marB="0" anchor="ctr"/>
                </a:tc>
              </a:tr>
              <a:tr h="459140">
                <a:tc>
                  <a:txBody>
                    <a:bodyPr/>
                    <a:lstStyle/>
                    <a:p>
                      <a:pPr algn="l" fontAlgn="ctr"/>
                      <a:r>
                        <a:rPr lang="en-US" sz="2200" u="none" strike="noStrike">
                          <a:effectLst/>
                          <a:latin typeface="Josefin Sans Regular" charset="0"/>
                        </a:rPr>
                        <a:t>Net Long-Term Debt / Equity</a:t>
                      </a:r>
                      <a:endParaRPr lang="en-US" sz="2200" b="0" i="0" u="none" strike="noStrike">
                        <a:solidFill>
                          <a:srgbClr val="000000"/>
                        </a:solidFill>
                        <a:effectLst/>
                        <a:latin typeface="Josefin Sans Regular" charset="0"/>
                      </a:endParaRPr>
                    </a:p>
                  </a:txBody>
                  <a:tcPr marL="7163" marR="7163" marT="7163" marB="0" anchor="ctr"/>
                </a:tc>
                <a:tc>
                  <a:txBody>
                    <a:bodyPr/>
                    <a:lstStyle/>
                    <a:p>
                      <a:pPr algn="ctr" fontAlgn="ctr"/>
                      <a:r>
                        <a:rPr lang="en-US" sz="2200" u="none" strike="noStrike">
                          <a:effectLst/>
                          <a:latin typeface="Josefin Sans Regular" charset="0"/>
                        </a:rPr>
                        <a:t>"</a:t>
                      </a:r>
                      <a:endParaRPr lang="en-US" sz="2200" b="0" i="0" u="none" strike="noStrike">
                        <a:solidFill>
                          <a:srgbClr val="000000"/>
                        </a:solidFill>
                        <a:effectLst/>
                        <a:latin typeface="Josefin Sans Regular" charset="0"/>
                      </a:endParaRPr>
                    </a:p>
                  </a:txBody>
                  <a:tcPr marL="7163" marR="7163" marT="7163"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1.01</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0.94</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1.49</a:t>
                      </a:r>
                    </a:p>
                  </a:txBody>
                  <a:tcPr marL="9525" marR="9525" marT="9525" marB="0" anchor="ctr"/>
                </a:tc>
                <a:tc>
                  <a:txBody>
                    <a:bodyPr/>
                    <a:lstStyle/>
                    <a:p>
                      <a:pPr marL="0" algn="r" defTabSz="914400" rtl="0" eaLnBrk="1" fontAlgn="ctr" latinLnBrk="0" hangingPunct="1"/>
                      <a:r>
                        <a:rPr lang="en-US" sz="2200" b="0" i="0" u="none" strike="noStrike" kern="1200">
                          <a:solidFill>
                            <a:srgbClr val="000000"/>
                          </a:solidFill>
                          <a:effectLst/>
                          <a:latin typeface="Josefin Sans Regular" charset="0"/>
                          <a:ea typeface="+mn-ea"/>
                          <a:cs typeface="+mn-cs"/>
                        </a:rPr>
                        <a:t>1.16</a:t>
                      </a:r>
                    </a:p>
                  </a:txBody>
                  <a:tcPr marL="9525" marR="9525" marT="9525" marB="0" anchor="ctr"/>
                </a:tc>
                <a:tc>
                  <a:txBody>
                    <a:bodyPr/>
                    <a:lstStyle/>
                    <a:p>
                      <a:pPr marL="0" algn="r" defTabSz="914400" rtl="0" eaLnBrk="1" fontAlgn="ctr" latinLnBrk="0" hangingPunct="1"/>
                      <a:r>
                        <a:rPr lang="en-US" sz="2200" b="0" i="0" u="none" strike="noStrike" kern="1200" dirty="0">
                          <a:solidFill>
                            <a:srgbClr val="000000"/>
                          </a:solidFill>
                          <a:effectLst/>
                          <a:latin typeface="Josefin Sans Regular" charset="0"/>
                          <a:ea typeface="+mn-ea"/>
                          <a:cs typeface="+mn-cs"/>
                        </a:rPr>
                        <a:t>0.71</a:t>
                      </a:r>
                    </a:p>
                  </a:txBody>
                  <a:tcPr marL="9525" marR="9525" marT="9525" marB="0" anchor="ctr"/>
                </a:tc>
              </a:tr>
            </a:tbl>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pPr/>
              <a:t>14</a:t>
            </a:fld>
            <a:r>
              <a:rPr lang="en-US" smtClean="0"/>
              <a:t> / 16</a:t>
            </a:r>
            <a:endParaRPr lang="en-US" dirty="0"/>
          </a:p>
        </p:txBody>
      </p:sp>
    </p:spTree>
    <p:extLst>
      <p:ext uri="{BB962C8B-B14F-4D97-AF65-F5344CB8AC3E}">
        <p14:creationId xmlns:p14="http://schemas.microsoft.com/office/powerpoint/2010/main" val="769746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35280" y="1408734"/>
            <a:ext cx="1422034" cy="0"/>
          </a:xfrm>
          <a:prstGeom prst="line">
            <a:avLst/>
          </a:prstGeom>
          <a:ln w="47625" cap="flat">
            <a:solidFill>
              <a:srgbClr val="4E9F00"/>
            </a:solidFill>
            <a:prstDash val="solid"/>
            <a:headEnd type="none" w="sm" len="sm"/>
            <a:tailEnd type="none" w="sm" len="sm"/>
          </a:ln>
        </p:spPr>
      </p:sp>
      <p:sp>
        <p:nvSpPr>
          <p:cNvPr id="3" name="AutoShape 3"/>
          <p:cNvSpPr/>
          <p:nvPr/>
        </p:nvSpPr>
        <p:spPr>
          <a:xfrm rot="9337662">
            <a:off x="3079274" y="5306597"/>
            <a:ext cx="3993220" cy="0"/>
          </a:xfrm>
          <a:prstGeom prst="line">
            <a:avLst/>
          </a:prstGeom>
          <a:ln w="47625" cap="flat">
            <a:solidFill>
              <a:srgbClr val="4E9F00"/>
            </a:solidFill>
            <a:prstDash val="solid"/>
            <a:headEnd type="none" w="sm" len="sm"/>
            <a:tailEnd type="none" w="sm" len="sm"/>
          </a:ln>
        </p:spPr>
      </p:sp>
      <p:sp>
        <p:nvSpPr>
          <p:cNvPr id="4" name="AutoShape 4"/>
          <p:cNvSpPr/>
          <p:nvPr/>
        </p:nvSpPr>
        <p:spPr>
          <a:xfrm rot="-9444547">
            <a:off x="3038512" y="5363257"/>
            <a:ext cx="3993220" cy="0"/>
          </a:xfrm>
          <a:prstGeom prst="line">
            <a:avLst/>
          </a:prstGeom>
          <a:ln w="47625" cap="flat">
            <a:solidFill>
              <a:srgbClr val="4E9F00"/>
            </a:solidFill>
            <a:prstDash val="solid"/>
            <a:headEnd type="none" w="sm" len="sm"/>
            <a:tailEnd type="none" w="sm" len="sm"/>
          </a:ln>
        </p:spPr>
      </p:sp>
      <p:sp>
        <p:nvSpPr>
          <p:cNvPr id="5" name="AutoShape 5"/>
          <p:cNvSpPr/>
          <p:nvPr/>
        </p:nvSpPr>
        <p:spPr>
          <a:xfrm rot="-5400000">
            <a:off x="3441150" y="5453474"/>
            <a:ext cx="3225174" cy="0"/>
          </a:xfrm>
          <a:prstGeom prst="line">
            <a:avLst/>
          </a:prstGeom>
          <a:ln w="47625" cap="flat">
            <a:solidFill>
              <a:srgbClr val="4E9F00"/>
            </a:solidFill>
            <a:prstDash val="solid"/>
            <a:headEnd type="none" w="sm" len="sm"/>
            <a:tailEnd type="none" w="sm" len="sm"/>
          </a:ln>
        </p:spPr>
      </p:sp>
      <p:grpSp>
        <p:nvGrpSpPr>
          <p:cNvPr id="6" name="Group 6"/>
          <p:cNvGrpSpPr/>
          <p:nvPr/>
        </p:nvGrpSpPr>
        <p:grpSpPr>
          <a:xfrm>
            <a:off x="3867086" y="4289694"/>
            <a:ext cx="2373302" cy="23733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E9F00"/>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3639"/>
                </a:lnSpc>
              </a:pPr>
              <a:endParaRPr/>
            </a:p>
          </p:txBody>
        </p:sp>
      </p:grpSp>
      <p:grpSp>
        <p:nvGrpSpPr>
          <p:cNvPr id="9" name="Group 9"/>
          <p:cNvGrpSpPr/>
          <p:nvPr/>
        </p:nvGrpSpPr>
        <p:grpSpPr>
          <a:xfrm>
            <a:off x="3934920" y="2841838"/>
            <a:ext cx="2237635" cy="1021196"/>
            <a:chOff x="0" y="0"/>
            <a:chExt cx="2256322" cy="1029724"/>
          </a:xfrm>
        </p:grpSpPr>
        <p:sp>
          <p:nvSpPr>
            <p:cNvPr id="10" name="Freeform 10"/>
            <p:cNvSpPr/>
            <p:nvPr/>
          </p:nvSpPr>
          <p:spPr>
            <a:xfrm>
              <a:off x="0" y="0"/>
              <a:ext cx="2256322" cy="1029724"/>
            </a:xfrm>
            <a:custGeom>
              <a:avLst/>
              <a:gdLst/>
              <a:ahLst/>
              <a:cxnLst/>
              <a:rect l="l" t="t" r="r" b="b"/>
              <a:pathLst>
                <a:path w="2256322" h="1029724">
                  <a:moveTo>
                    <a:pt x="2131862" y="59690"/>
                  </a:moveTo>
                  <a:cubicBezTo>
                    <a:pt x="2167422" y="59690"/>
                    <a:pt x="2196632" y="88900"/>
                    <a:pt x="2196632" y="124460"/>
                  </a:cubicBezTo>
                  <a:lnTo>
                    <a:pt x="2196632" y="905264"/>
                  </a:lnTo>
                  <a:cubicBezTo>
                    <a:pt x="2196632" y="940824"/>
                    <a:pt x="2167422" y="970034"/>
                    <a:pt x="2131862" y="970034"/>
                  </a:cubicBezTo>
                  <a:lnTo>
                    <a:pt x="124460" y="970034"/>
                  </a:lnTo>
                  <a:cubicBezTo>
                    <a:pt x="88900" y="970034"/>
                    <a:pt x="59690" y="940824"/>
                    <a:pt x="59690" y="905264"/>
                  </a:cubicBezTo>
                  <a:lnTo>
                    <a:pt x="59690" y="124460"/>
                  </a:lnTo>
                  <a:cubicBezTo>
                    <a:pt x="59690" y="88900"/>
                    <a:pt x="88900" y="59690"/>
                    <a:pt x="124460" y="59690"/>
                  </a:cubicBezTo>
                  <a:lnTo>
                    <a:pt x="2131862" y="59690"/>
                  </a:lnTo>
                  <a:moveTo>
                    <a:pt x="2131862" y="0"/>
                  </a:moveTo>
                  <a:lnTo>
                    <a:pt x="124460" y="0"/>
                  </a:lnTo>
                  <a:cubicBezTo>
                    <a:pt x="55880" y="0"/>
                    <a:pt x="0" y="55880"/>
                    <a:pt x="0" y="124460"/>
                  </a:cubicBezTo>
                  <a:lnTo>
                    <a:pt x="0" y="905264"/>
                  </a:lnTo>
                  <a:cubicBezTo>
                    <a:pt x="0" y="973844"/>
                    <a:pt x="55880" y="1029724"/>
                    <a:pt x="124460" y="1029724"/>
                  </a:cubicBezTo>
                  <a:lnTo>
                    <a:pt x="2131862" y="1029724"/>
                  </a:lnTo>
                  <a:cubicBezTo>
                    <a:pt x="2200442" y="1029724"/>
                    <a:pt x="2256322" y="973844"/>
                    <a:pt x="2256322" y="905264"/>
                  </a:cubicBezTo>
                  <a:lnTo>
                    <a:pt x="2256322" y="124460"/>
                  </a:lnTo>
                  <a:cubicBezTo>
                    <a:pt x="2256322" y="55880"/>
                    <a:pt x="2200442" y="0"/>
                    <a:pt x="2131862" y="0"/>
                  </a:cubicBezTo>
                  <a:close/>
                </a:path>
              </a:pathLst>
            </a:custGeom>
            <a:solidFill>
              <a:srgbClr val="4E9F00"/>
            </a:solidFill>
          </p:spPr>
        </p:sp>
      </p:grpSp>
      <p:grpSp>
        <p:nvGrpSpPr>
          <p:cNvPr id="11" name="Group 11"/>
          <p:cNvGrpSpPr/>
          <p:nvPr/>
        </p:nvGrpSpPr>
        <p:grpSpPr>
          <a:xfrm>
            <a:off x="6878535" y="3991513"/>
            <a:ext cx="2237635" cy="1021196"/>
            <a:chOff x="0" y="0"/>
            <a:chExt cx="2256322" cy="1029724"/>
          </a:xfrm>
        </p:grpSpPr>
        <p:sp>
          <p:nvSpPr>
            <p:cNvPr id="12" name="Freeform 12"/>
            <p:cNvSpPr/>
            <p:nvPr/>
          </p:nvSpPr>
          <p:spPr>
            <a:xfrm>
              <a:off x="0" y="0"/>
              <a:ext cx="2256322" cy="1029724"/>
            </a:xfrm>
            <a:custGeom>
              <a:avLst/>
              <a:gdLst/>
              <a:ahLst/>
              <a:cxnLst/>
              <a:rect l="l" t="t" r="r" b="b"/>
              <a:pathLst>
                <a:path w="2256322" h="1029724">
                  <a:moveTo>
                    <a:pt x="2131862" y="59690"/>
                  </a:moveTo>
                  <a:cubicBezTo>
                    <a:pt x="2167422" y="59690"/>
                    <a:pt x="2196632" y="88900"/>
                    <a:pt x="2196632" y="124460"/>
                  </a:cubicBezTo>
                  <a:lnTo>
                    <a:pt x="2196632" y="905264"/>
                  </a:lnTo>
                  <a:cubicBezTo>
                    <a:pt x="2196632" y="940824"/>
                    <a:pt x="2167422" y="970034"/>
                    <a:pt x="2131862" y="970034"/>
                  </a:cubicBezTo>
                  <a:lnTo>
                    <a:pt x="124460" y="970034"/>
                  </a:lnTo>
                  <a:cubicBezTo>
                    <a:pt x="88900" y="970034"/>
                    <a:pt x="59690" y="940824"/>
                    <a:pt x="59690" y="905264"/>
                  </a:cubicBezTo>
                  <a:lnTo>
                    <a:pt x="59690" y="124460"/>
                  </a:lnTo>
                  <a:cubicBezTo>
                    <a:pt x="59690" y="88900"/>
                    <a:pt x="88900" y="59690"/>
                    <a:pt x="124460" y="59690"/>
                  </a:cubicBezTo>
                  <a:lnTo>
                    <a:pt x="2131862" y="59690"/>
                  </a:lnTo>
                  <a:moveTo>
                    <a:pt x="2131862" y="0"/>
                  </a:moveTo>
                  <a:lnTo>
                    <a:pt x="124460" y="0"/>
                  </a:lnTo>
                  <a:cubicBezTo>
                    <a:pt x="55880" y="0"/>
                    <a:pt x="0" y="55880"/>
                    <a:pt x="0" y="124460"/>
                  </a:cubicBezTo>
                  <a:lnTo>
                    <a:pt x="0" y="905264"/>
                  </a:lnTo>
                  <a:cubicBezTo>
                    <a:pt x="0" y="973844"/>
                    <a:pt x="55880" y="1029724"/>
                    <a:pt x="124460" y="1029724"/>
                  </a:cubicBezTo>
                  <a:lnTo>
                    <a:pt x="2131862" y="1029724"/>
                  </a:lnTo>
                  <a:cubicBezTo>
                    <a:pt x="2200442" y="1029724"/>
                    <a:pt x="2256322" y="973844"/>
                    <a:pt x="2256322" y="905264"/>
                  </a:cubicBezTo>
                  <a:lnTo>
                    <a:pt x="2256322" y="124460"/>
                  </a:lnTo>
                  <a:cubicBezTo>
                    <a:pt x="2256322" y="55880"/>
                    <a:pt x="2200442" y="0"/>
                    <a:pt x="2131862" y="0"/>
                  </a:cubicBezTo>
                  <a:close/>
                </a:path>
              </a:pathLst>
            </a:custGeom>
            <a:solidFill>
              <a:srgbClr val="4E9F00"/>
            </a:solidFill>
          </p:spPr>
        </p:sp>
      </p:grpSp>
      <p:grpSp>
        <p:nvGrpSpPr>
          <p:cNvPr id="13" name="Group 13"/>
          <p:cNvGrpSpPr/>
          <p:nvPr/>
        </p:nvGrpSpPr>
        <p:grpSpPr>
          <a:xfrm>
            <a:off x="6878535" y="5641800"/>
            <a:ext cx="2237635" cy="1021196"/>
            <a:chOff x="0" y="0"/>
            <a:chExt cx="2256322" cy="1029724"/>
          </a:xfrm>
        </p:grpSpPr>
        <p:sp>
          <p:nvSpPr>
            <p:cNvPr id="14" name="Freeform 14"/>
            <p:cNvSpPr/>
            <p:nvPr/>
          </p:nvSpPr>
          <p:spPr>
            <a:xfrm>
              <a:off x="0" y="0"/>
              <a:ext cx="2256322" cy="1029724"/>
            </a:xfrm>
            <a:custGeom>
              <a:avLst/>
              <a:gdLst/>
              <a:ahLst/>
              <a:cxnLst/>
              <a:rect l="l" t="t" r="r" b="b"/>
              <a:pathLst>
                <a:path w="2256322" h="1029724">
                  <a:moveTo>
                    <a:pt x="2131862" y="59690"/>
                  </a:moveTo>
                  <a:cubicBezTo>
                    <a:pt x="2167422" y="59690"/>
                    <a:pt x="2196632" y="88900"/>
                    <a:pt x="2196632" y="124460"/>
                  </a:cubicBezTo>
                  <a:lnTo>
                    <a:pt x="2196632" y="905264"/>
                  </a:lnTo>
                  <a:cubicBezTo>
                    <a:pt x="2196632" y="940824"/>
                    <a:pt x="2167422" y="970034"/>
                    <a:pt x="2131862" y="970034"/>
                  </a:cubicBezTo>
                  <a:lnTo>
                    <a:pt x="124460" y="970034"/>
                  </a:lnTo>
                  <a:cubicBezTo>
                    <a:pt x="88900" y="970034"/>
                    <a:pt x="59690" y="940824"/>
                    <a:pt x="59690" y="905264"/>
                  </a:cubicBezTo>
                  <a:lnTo>
                    <a:pt x="59690" y="124460"/>
                  </a:lnTo>
                  <a:cubicBezTo>
                    <a:pt x="59690" y="88900"/>
                    <a:pt x="88900" y="59690"/>
                    <a:pt x="124460" y="59690"/>
                  </a:cubicBezTo>
                  <a:lnTo>
                    <a:pt x="2131862" y="59690"/>
                  </a:lnTo>
                  <a:moveTo>
                    <a:pt x="2131862" y="0"/>
                  </a:moveTo>
                  <a:lnTo>
                    <a:pt x="124460" y="0"/>
                  </a:lnTo>
                  <a:cubicBezTo>
                    <a:pt x="55880" y="0"/>
                    <a:pt x="0" y="55880"/>
                    <a:pt x="0" y="124460"/>
                  </a:cubicBezTo>
                  <a:lnTo>
                    <a:pt x="0" y="905264"/>
                  </a:lnTo>
                  <a:cubicBezTo>
                    <a:pt x="0" y="973844"/>
                    <a:pt x="55880" y="1029724"/>
                    <a:pt x="124460" y="1029724"/>
                  </a:cubicBezTo>
                  <a:lnTo>
                    <a:pt x="2131862" y="1029724"/>
                  </a:lnTo>
                  <a:cubicBezTo>
                    <a:pt x="2200442" y="1029724"/>
                    <a:pt x="2256322" y="973844"/>
                    <a:pt x="2256322" y="905264"/>
                  </a:cubicBezTo>
                  <a:lnTo>
                    <a:pt x="2256322" y="124460"/>
                  </a:lnTo>
                  <a:cubicBezTo>
                    <a:pt x="2256322" y="55880"/>
                    <a:pt x="2200442" y="0"/>
                    <a:pt x="2131862" y="0"/>
                  </a:cubicBezTo>
                  <a:close/>
                </a:path>
              </a:pathLst>
            </a:custGeom>
            <a:solidFill>
              <a:srgbClr val="4E9F00"/>
            </a:solidFill>
          </p:spPr>
        </p:sp>
      </p:grpSp>
      <p:grpSp>
        <p:nvGrpSpPr>
          <p:cNvPr id="15" name="Group 15"/>
          <p:cNvGrpSpPr/>
          <p:nvPr/>
        </p:nvGrpSpPr>
        <p:grpSpPr>
          <a:xfrm>
            <a:off x="3934920" y="7088208"/>
            <a:ext cx="2237635" cy="1021196"/>
            <a:chOff x="0" y="0"/>
            <a:chExt cx="2256322" cy="1029724"/>
          </a:xfrm>
        </p:grpSpPr>
        <p:sp>
          <p:nvSpPr>
            <p:cNvPr id="16" name="Freeform 16"/>
            <p:cNvSpPr/>
            <p:nvPr/>
          </p:nvSpPr>
          <p:spPr>
            <a:xfrm>
              <a:off x="0" y="0"/>
              <a:ext cx="2256322" cy="1029724"/>
            </a:xfrm>
            <a:custGeom>
              <a:avLst/>
              <a:gdLst/>
              <a:ahLst/>
              <a:cxnLst/>
              <a:rect l="l" t="t" r="r" b="b"/>
              <a:pathLst>
                <a:path w="2256322" h="1029724">
                  <a:moveTo>
                    <a:pt x="2131862" y="59690"/>
                  </a:moveTo>
                  <a:cubicBezTo>
                    <a:pt x="2167422" y="59690"/>
                    <a:pt x="2196632" y="88900"/>
                    <a:pt x="2196632" y="124460"/>
                  </a:cubicBezTo>
                  <a:lnTo>
                    <a:pt x="2196632" y="905264"/>
                  </a:lnTo>
                  <a:cubicBezTo>
                    <a:pt x="2196632" y="940824"/>
                    <a:pt x="2167422" y="970034"/>
                    <a:pt x="2131862" y="970034"/>
                  </a:cubicBezTo>
                  <a:lnTo>
                    <a:pt x="124460" y="970034"/>
                  </a:lnTo>
                  <a:cubicBezTo>
                    <a:pt x="88900" y="970034"/>
                    <a:pt x="59690" y="940824"/>
                    <a:pt x="59690" y="905264"/>
                  </a:cubicBezTo>
                  <a:lnTo>
                    <a:pt x="59690" y="124460"/>
                  </a:lnTo>
                  <a:cubicBezTo>
                    <a:pt x="59690" y="88900"/>
                    <a:pt x="88900" y="59690"/>
                    <a:pt x="124460" y="59690"/>
                  </a:cubicBezTo>
                  <a:lnTo>
                    <a:pt x="2131862" y="59690"/>
                  </a:lnTo>
                  <a:moveTo>
                    <a:pt x="2131862" y="0"/>
                  </a:moveTo>
                  <a:lnTo>
                    <a:pt x="124460" y="0"/>
                  </a:lnTo>
                  <a:cubicBezTo>
                    <a:pt x="55880" y="0"/>
                    <a:pt x="0" y="55880"/>
                    <a:pt x="0" y="124460"/>
                  </a:cubicBezTo>
                  <a:lnTo>
                    <a:pt x="0" y="905264"/>
                  </a:lnTo>
                  <a:cubicBezTo>
                    <a:pt x="0" y="973844"/>
                    <a:pt x="55880" y="1029724"/>
                    <a:pt x="124460" y="1029724"/>
                  </a:cubicBezTo>
                  <a:lnTo>
                    <a:pt x="2131862" y="1029724"/>
                  </a:lnTo>
                  <a:cubicBezTo>
                    <a:pt x="2200442" y="1029724"/>
                    <a:pt x="2256322" y="973844"/>
                    <a:pt x="2256322" y="905264"/>
                  </a:cubicBezTo>
                  <a:lnTo>
                    <a:pt x="2256322" y="124460"/>
                  </a:lnTo>
                  <a:cubicBezTo>
                    <a:pt x="2256322" y="55880"/>
                    <a:pt x="2200442" y="0"/>
                    <a:pt x="2131862" y="0"/>
                  </a:cubicBezTo>
                  <a:close/>
                </a:path>
              </a:pathLst>
            </a:custGeom>
            <a:solidFill>
              <a:srgbClr val="4E9F00"/>
            </a:solidFill>
          </p:spPr>
        </p:sp>
      </p:grpSp>
      <p:grpSp>
        <p:nvGrpSpPr>
          <p:cNvPr id="17" name="Group 17"/>
          <p:cNvGrpSpPr/>
          <p:nvPr/>
        </p:nvGrpSpPr>
        <p:grpSpPr>
          <a:xfrm>
            <a:off x="1028700" y="4086203"/>
            <a:ext cx="2237635" cy="1021196"/>
            <a:chOff x="0" y="0"/>
            <a:chExt cx="2256322" cy="1029724"/>
          </a:xfrm>
        </p:grpSpPr>
        <p:sp>
          <p:nvSpPr>
            <p:cNvPr id="18" name="Freeform 18"/>
            <p:cNvSpPr/>
            <p:nvPr/>
          </p:nvSpPr>
          <p:spPr>
            <a:xfrm>
              <a:off x="0" y="0"/>
              <a:ext cx="2256322" cy="1029724"/>
            </a:xfrm>
            <a:custGeom>
              <a:avLst/>
              <a:gdLst/>
              <a:ahLst/>
              <a:cxnLst/>
              <a:rect l="l" t="t" r="r" b="b"/>
              <a:pathLst>
                <a:path w="2256322" h="1029724">
                  <a:moveTo>
                    <a:pt x="2131862" y="59690"/>
                  </a:moveTo>
                  <a:cubicBezTo>
                    <a:pt x="2167422" y="59690"/>
                    <a:pt x="2196632" y="88900"/>
                    <a:pt x="2196632" y="124460"/>
                  </a:cubicBezTo>
                  <a:lnTo>
                    <a:pt x="2196632" y="905264"/>
                  </a:lnTo>
                  <a:cubicBezTo>
                    <a:pt x="2196632" y="940824"/>
                    <a:pt x="2167422" y="970034"/>
                    <a:pt x="2131862" y="970034"/>
                  </a:cubicBezTo>
                  <a:lnTo>
                    <a:pt x="124460" y="970034"/>
                  </a:lnTo>
                  <a:cubicBezTo>
                    <a:pt x="88900" y="970034"/>
                    <a:pt x="59690" y="940824"/>
                    <a:pt x="59690" y="905264"/>
                  </a:cubicBezTo>
                  <a:lnTo>
                    <a:pt x="59690" y="124460"/>
                  </a:lnTo>
                  <a:cubicBezTo>
                    <a:pt x="59690" y="88900"/>
                    <a:pt x="88900" y="59690"/>
                    <a:pt x="124460" y="59690"/>
                  </a:cubicBezTo>
                  <a:lnTo>
                    <a:pt x="2131862" y="59690"/>
                  </a:lnTo>
                  <a:moveTo>
                    <a:pt x="2131862" y="0"/>
                  </a:moveTo>
                  <a:lnTo>
                    <a:pt x="124460" y="0"/>
                  </a:lnTo>
                  <a:cubicBezTo>
                    <a:pt x="55880" y="0"/>
                    <a:pt x="0" y="55880"/>
                    <a:pt x="0" y="124460"/>
                  </a:cubicBezTo>
                  <a:lnTo>
                    <a:pt x="0" y="905264"/>
                  </a:lnTo>
                  <a:cubicBezTo>
                    <a:pt x="0" y="973844"/>
                    <a:pt x="55880" y="1029724"/>
                    <a:pt x="124460" y="1029724"/>
                  </a:cubicBezTo>
                  <a:lnTo>
                    <a:pt x="2131862" y="1029724"/>
                  </a:lnTo>
                  <a:cubicBezTo>
                    <a:pt x="2200442" y="1029724"/>
                    <a:pt x="2256322" y="973844"/>
                    <a:pt x="2256322" y="905264"/>
                  </a:cubicBezTo>
                  <a:lnTo>
                    <a:pt x="2256322" y="124460"/>
                  </a:lnTo>
                  <a:cubicBezTo>
                    <a:pt x="2256322" y="55880"/>
                    <a:pt x="2200442" y="0"/>
                    <a:pt x="2131862" y="0"/>
                  </a:cubicBezTo>
                  <a:close/>
                </a:path>
              </a:pathLst>
            </a:custGeom>
            <a:solidFill>
              <a:srgbClr val="4E9F00"/>
            </a:solidFill>
          </p:spPr>
        </p:sp>
      </p:grpSp>
      <p:grpSp>
        <p:nvGrpSpPr>
          <p:cNvPr id="19" name="Group 19"/>
          <p:cNvGrpSpPr/>
          <p:nvPr/>
        </p:nvGrpSpPr>
        <p:grpSpPr>
          <a:xfrm>
            <a:off x="1028700" y="5641076"/>
            <a:ext cx="2237635" cy="1021196"/>
            <a:chOff x="0" y="0"/>
            <a:chExt cx="2256322" cy="1029724"/>
          </a:xfrm>
        </p:grpSpPr>
        <p:sp>
          <p:nvSpPr>
            <p:cNvPr id="20" name="Freeform 20"/>
            <p:cNvSpPr/>
            <p:nvPr/>
          </p:nvSpPr>
          <p:spPr>
            <a:xfrm>
              <a:off x="0" y="0"/>
              <a:ext cx="2256322" cy="1029724"/>
            </a:xfrm>
            <a:custGeom>
              <a:avLst/>
              <a:gdLst/>
              <a:ahLst/>
              <a:cxnLst/>
              <a:rect l="l" t="t" r="r" b="b"/>
              <a:pathLst>
                <a:path w="2256322" h="1029724">
                  <a:moveTo>
                    <a:pt x="2131862" y="59690"/>
                  </a:moveTo>
                  <a:cubicBezTo>
                    <a:pt x="2167422" y="59690"/>
                    <a:pt x="2196632" y="88900"/>
                    <a:pt x="2196632" y="124460"/>
                  </a:cubicBezTo>
                  <a:lnTo>
                    <a:pt x="2196632" y="905264"/>
                  </a:lnTo>
                  <a:cubicBezTo>
                    <a:pt x="2196632" y="940824"/>
                    <a:pt x="2167422" y="970034"/>
                    <a:pt x="2131862" y="970034"/>
                  </a:cubicBezTo>
                  <a:lnTo>
                    <a:pt x="124460" y="970034"/>
                  </a:lnTo>
                  <a:cubicBezTo>
                    <a:pt x="88900" y="970034"/>
                    <a:pt x="59690" y="940824"/>
                    <a:pt x="59690" y="905264"/>
                  </a:cubicBezTo>
                  <a:lnTo>
                    <a:pt x="59690" y="124460"/>
                  </a:lnTo>
                  <a:cubicBezTo>
                    <a:pt x="59690" y="88900"/>
                    <a:pt x="88900" y="59690"/>
                    <a:pt x="124460" y="59690"/>
                  </a:cubicBezTo>
                  <a:lnTo>
                    <a:pt x="2131862" y="59690"/>
                  </a:lnTo>
                  <a:moveTo>
                    <a:pt x="2131862" y="0"/>
                  </a:moveTo>
                  <a:lnTo>
                    <a:pt x="124460" y="0"/>
                  </a:lnTo>
                  <a:cubicBezTo>
                    <a:pt x="55880" y="0"/>
                    <a:pt x="0" y="55880"/>
                    <a:pt x="0" y="124460"/>
                  </a:cubicBezTo>
                  <a:lnTo>
                    <a:pt x="0" y="905264"/>
                  </a:lnTo>
                  <a:cubicBezTo>
                    <a:pt x="0" y="973844"/>
                    <a:pt x="55880" y="1029724"/>
                    <a:pt x="124460" y="1029724"/>
                  </a:cubicBezTo>
                  <a:lnTo>
                    <a:pt x="2131862" y="1029724"/>
                  </a:lnTo>
                  <a:cubicBezTo>
                    <a:pt x="2200442" y="1029724"/>
                    <a:pt x="2256322" y="973844"/>
                    <a:pt x="2256322" y="905264"/>
                  </a:cubicBezTo>
                  <a:lnTo>
                    <a:pt x="2256322" y="124460"/>
                  </a:lnTo>
                  <a:cubicBezTo>
                    <a:pt x="2256322" y="55880"/>
                    <a:pt x="2200442" y="0"/>
                    <a:pt x="2131862" y="0"/>
                  </a:cubicBezTo>
                  <a:close/>
                </a:path>
              </a:pathLst>
            </a:custGeom>
            <a:solidFill>
              <a:srgbClr val="4E9F00"/>
            </a:solidFill>
          </p:spPr>
        </p:sp>
      </p:grpSp>
      <p:grpSp>
        <p:nvGrpSpPr>
          <p:cNvPr id="21" name="Group 21"/>
          <p:cNvGrpSpPr/>
          <p:nvPr/>
        </p:nvGrpSpPr>
        <p:grpSpPr>
          <a:xfrm>
            <a:off x="9935479" y="2179044"/>
            <a:ext cx="7323821" cy="3053827"/>
            <a:chOff x="0" y="0"/>
            <a:chExt cx="2671750" cy="1114044"/>
          </a:xfrm>
        </p:grpSpPr>
        <p:sp>
          <p:nvSpPr>
            <p:cNvPr id="22" name="Freeform 22"/>
            <p:cNvSpPr/>
            <p:nvPr/>
          </p:nvSpPr>
          <p:spPr>
            <a:xfrm>
              <a:off x="0" y="0"/>
              <a:ext cx="2671750" cy="1114044"/>
            </a:xfrm>
            <a:custGeom>
              <a:avLst/>
              <a:gdLst/>
              <a:ahLst/>
              <a:cxnLst/>
              <a:rect l="l" t="t" r="r" b="b"/>
              <a:pathLst>
                <a:path w="2671750" h="1114044">
                  <a:moveTo>
                    <a:pt x="2547290" y="1114044"/>
                  </a:moveTo>
                  <a:lnTo>
                    <a:pt x="124460" y="1114044"/>
                  </a:lnTo>
                  <a:cubicBezTo>
                    <a:pt x="55880" y="1114044"/>
                    <a:pt x="0" y="1058164"/>
                    <a:pt x="0" y="989584"/>
                  </a:cubicBezTo>
                  <a:lnTo>
                    <a:pt x="0" y="124460"/>
                  </a:lnTo>
                  <a:cubicBezTo>
                    <a:pt x="0" y="55880"/>
                    <a:pt x="55880" y="0"/>
                    <a:pt x="124460" y="0"/>
                  </a:cubicBezTo>
                  <a:lnTo>
                    <a:pt x="2547290" y="0"/>
                  </a:lnTo>
                  <a:cubicBezTo>
                    <a:pt x="2615870" y="0"/>
                    <a:pt x="2671750" y="55880"/>
                    <a:pt x="2671750" y="124460"/>
                  </a:cubicBezTo>
                  <a:lnTo>
                    <a:pt x="2671750" y="989584"/>
                  </a:lnTo>
                  <a:cubicBezTo>
                    <a:pt x="2671750" y="1058164"/>
                    <a:pt x="2615870" y="1114044"/>
                    <a:pt x="2547290" y="1114044"/>
                  </a:cubicBezTo>
                  <a:close/>
                </a:path>
              </a:pathLst>
            </a:custGeom>
            <a:solidFill>
              <a:srgbClr val="4E9F00">
                <a:alpha val="34902"/>
              </a:srgbClr>
            </a:solidFill>
          </p:spPr>
        </p:sp>
      </p:grpSp>
      <p:sp>
        <p:nvSpPr>
          <p:cNvPr id="23" name="TextBox 23"/>
          <p:cNvSpPr txBox="1"/>
          <p:nvPr/>
        </p:nvSpPr>
        <p:spPr>
          <a:xfrm>
            <a:off x="2035280" y="564184"/>
            <a:ext cx="16884265" cy="688975"/>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Josefin Sans Regular"/>
              </a:rPr>
              <a:t>CSR Initiatives</a:t>
            </a:r>
          </a:p>
        </p:txBody>
      </p:sp>
      <p:sp>
        <p:nvSpPr>
          <p:cNvPr id="24" name="TextBox 24"/>
          <p:cNvSpPr txBox="1"/>
          <p:nvPr/>
        </p:nvSpPr>
        <p:spPr>
          <a:xfrm>
            <a:off x="3618647" y="5012873"/>
            <a:ext cx="2870180" cy="831693"/>
          </a:xfrm>
          <a:prstGeom prst="rect">
            <a:avLst/>
          </a:prstGeom>
        </p:spPr>
        <p:txBody>
          <a:bodyPr lIns="0" tIns="0" rIns="0" bIns="0" rtlCol="0" anchor="t">
            <a:spAutoFit/>
          </a:bodyPr>
          <a:lstStyle/>
          <a:p>
            <a:pPr algn="ctr">
              <a:lnSpc>
                <a:spcPts val="6770"/>
              </a:lnSpc>
            </a:pPr>
            <a:r>
              <a:rPr lang="en-US" sz="4836">
                <a:solidFill>
                  <a:srgbClr val="FEFEFE"/>
                </a:solidFill>
                <a:latin typeface="Josefin Sans Bold"/>
              </a:rPr>
              <a:t>CSR</a:t>
            </a:r>
          </a:p>
        </p:txBody>
      </p:sp>
      <p:sp>
        <p:nvSpPr>
          <p:cNvPr id="25" name="TextBox 25"/>
          <p:cNvSpPr txBox="1"/>
          <p:nvPr/>
        </p:nvSpPr>
        <p:spPr>
          <a:xfrm>
            <a:off x="4096373" y="3122914"/>
            <a:ext cx="1914728" cy="411417"/>
          </a:xfrm>
          <a:prstGeom prst="rect">
            <a:avLst/>
          </a:prstGeom>
        </p:spPr>
        <p:txBody>
          <a:bodyPr lIns="0" tIns="0" rIns="0" bIns="0" rtlCol="0" anchor="t">
            <a:spAutoFit/>
          </a:bodyPr>
          <a:lstStyle/>
          <a:p>
            <a:pPr algn="ctr">
              <a:lnSpc>
                <a:spcPts val="3385"/>
              </a:lnSpc>
              <a:spcBef>
                <a:spcPct val="0"/>
              </a:spcBef>
            </a:pPr>
            <a:r>
              <a:rPr lang="en-US" sz="2418">
                <a:solidFill>
                  <a:srgbClr val="000000"/>
                </a:solidFill>
                <a:latin typeface="Josefin Sans Regular"/>
              </a:rPr>
              <a:t>Education</a:t>
            </a:r>
          </a:p>
        </p:txBody>
      </p:sp>
      <p:sp>
        <p:nvSpPr>
          <p:cNvPr id="26" name="TextBox 26"/>
          <p:cNvSpPr txBox="1"/>
          <p:nvPr/>
        </p:nvSpPr>
        <p:spPr>
          <a:xfrm>
            <a:off x="7039989" y="4272590"/>
            <a:ext cx="1914728" cy="411417"/>
          </a:xfrm>
          <a:prstGeom prst="rect">
            <a:avLst/>
          </a:prstGeom>
        </p:spPr>
        <p:txBody>
          <a:bodyPr lIns="0" tIns="0" rIns="0" bIns="0" rtlCol="0" anchor="t">
            <a:spAutoFit/>
          </a:bodyPr>
          <a:lstStyle/>
          <a:p>
            <a:pPr algn="ctr">
              <a:lnSpc>
                <a:spcPts val="3385"/>
              </a:lnSpc>
              <a:spcBef>
                <a:spcPct val="0"/>
              </a:spcBef>
            </a:pPr>
            <a:r>
              <a:rPr lang="en-US" sz="2418">
                <a:solidFill>
                  <a:srgbClr val="000000"/>
                </a:solidFill>
                <a:latin typeface="Josefin Sans Regular"/>
              </a:rPr>
              <a:t>Health</a:t>
            </a:r>
          </a:p>
        </p:txBody>
      </p:sp>
      <p:sp>
        <p:nvSpPr>
          <p:cNvPr id="27" name="TextBox 27"/>
          <p:cNvSpPr txBox="1"/>
          <p:nvPr/>
        </p:nvSpPr>
        <p:spPr>
          <a:xfrm>
            <a:off x="6878535" y="5726073"/>
            <a:ext cx="2265465" cy="836629"/>
          </a:xfrm>
          <a:prstGeom prst="rect">
            <a:avLst/>
          </a:prstGeom>
        </p:spPr>
        <p:txBody>
          <a:bodyPr lIns="0" tIns="0" rIns="0" bIns="0" rtlCol="0" anchor="t">
            <a:spAutoFit/>
          </a:bodyPr>
          <a:lstStyle/>
          <a:p>
            <a:pPr algn="ctr">
              <a:lnSpc>
                <a:spcPts val="3385"/>
              </a:lnSpc>
            </a:pPr>
            <a:r>
              <a:rPr lang="en-US" sz="2418">
                <a:solidFill>
                  <a:srgbClr val="000000"/>
                </a:solidFill>
                <a:latin typeface="Josefin Sans Regular"/>
              </a:rPr>
              <a:t>Infrastructure</a:t>
            </a:r>
          </a:p>
          <a:p>
            <a:pPr algn="ctr">
              <a:lnSpc>
                <a:spcPts val="3385"/>
              </a:lnSpc>
              <a:spcBef>
                <a:spcPct val="0"/>
              </a:spcBef>
            </a:pPr>
            <a:r>
              <a:rPr lang="en-US" sz="2418">
                <a:solidFill>
                  <a:srgbClr val="000000"/>
                </a:solidFill>
                <a:latin typeface="Arimo"/>
              </a:rPr>
              <a:t>Development</a:t>
            </a:r>
          </a:p>
        </p:txBody>
      </p:sp>
      <p:sp>
        <p:nvSpPr>
          <p:cNvPr id="28" name="TextBox 28"/>
          <p:cNvSpPr txBox="1"/>
          <p:nvPr/>
        </p:nvSpPr>
        <p:spPr>
          <a:xfrm>
            <a:off x="4096373" y="7156678"/>
            <a:ext cx="1914728" cy="836629"/>
          </a:xfrm>
          <a:prstGeom prst="rect">
            <a:avLst/>
          </a:prstGeom>
        </p:spPr>
        <p:txBody>
          <a:bodyPr lIns="0" tIns="0" rIns="0" bIns="0" rtlCol="0" anchor="t">
            <a:spAutoFit/>
          </a:bodyPr>
          <a:lstStyle/>
          <a:p>
            <a:pPr algn="ctr">
              <a:lnSpc>
                <a:spcPts val="3385"/>
              </a:lnSpc>
              <a:spcBef>
                <a:spcPct val="0"/>
              </a:spcBef>
            </a:pPr>
            <a:r>
              <a:rPr lang="en-US" sz="2418">
                <a:solidFill>
                  <a:srgbClr val="000000"/>
                </a:solidFill>
                <a:latin typeface="Josefin Sans Regular"/>
              </a:rPr>
              <a:t>Enabling Livelihood</a:t>
            </a:r>
          </a:p>
        </p:txBody>
      </p:sp>
      <p:sp>
        <p:nvSpPr>
          <p:cNvPr id="29" name="TextBox 29"/>
          <p:cNvSpPr txBox="1"/>
          <p:nvPr/>
        </p:nvSpPr>
        <p:spPr>
          <a:xfrm>
            <a:off x="1190154" y="4154674"/>
            <a:ext cx="1914728" cy="836629"/>
          </a:xfrm>
          <a:prstGeom prst="rect">
            <a:avLst/>
          </a:prstGeom>
        </p:spPr>
        <p:txBody>
          <a:bodyPr lIns="0" tIns="0" rIns="0" bIns="0" rtlCol="0" anchor="t">
            <a:spAutoFit/>
          </a:bodyPr>
          <a:lstStyle/>
          <a:p>
            <a:pPr algn="ctr">
              <a:lnSpc>
                <a:spcPts val="3385"/>
              </a:lnSpc>
              <a:spcBef>
                <a:spcPct val="0"/>
              </a:spcBef>
            </a:pPr>
            <a:r>
              <a:rPr lang="en-US" sz="2418">
                <a:solidFill>
                  <a:srgbClr val="000000"/>
                </a:solidFill>
                <a:latin typeface="Josefin Sans Regular"/>
              </a:rPr>
              <a:t>Culture and Heritage</a:t>
            </a:r>
          </a:p>
        </p:txBody>
      </p:sp>
      <p:sp>
        <p:nvSpPr>
          <p:cNvPr id="30" name="TextBox 30"/>
          <p:cNvSpPr txBox="1"/>
          <p:nvPr/>
        </p:nvSpPr>
        <p:spPr>
          <a:xfrm>
            <a:off x="1028700" y="5725349"/>
            <a:ext cx="2265465" cy="836629"/>
          </a:xfrm>
          <a:prstGeom prst="rect">
            <a:avLst/>
          </a:prstGeom>
        </p:spPr>
        <p:txBody>
          <a:bodyPr lIns="0" tIns="0" rIns="0" bIns="0" rtlCol="0" anchor="t">
            <a:spAutoFit/>
          </a:bodyPr>
          <a:lstStyle/>
          <a:p>
            <a:pPr algn="ctr">
              <a:lnSpc>
                <a:spcPts val="3385"/>
              </a:lnSpc>
              <a:spcBef>
                <a:spcPct val="0"/>
              </a:spcBef>
            </a:pPr>
            <a:r>
              <a:rPr lang="en-US" sz="2418">
                <a:solidFill>
                  <a:srgbClr val="000000"/>
                </a:solidFill>
                <a:latin typeface="Josefin Sans Regular"/>
              </a:rPr>
              <a:t>Environment &amp; Sanitation</a:t>
            </a:r>
          </a:p>
        </p:txBody>
      </p:sp>
      <p:sp>
        <p:nvSpPr>
          <p:cNvPr id="31" name="TextBox 31"/>
          <p:cNvSpPr txBox="1"/>
          <p:nvPr/>
        </p:nvSpPr>
        <p:spPr>
          <a:xfrm>
            <a:off x="10143681" y="2446809"/>
            <a:ext cx="6879319" cy="252031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Josefin Sans Regular"/>
              </a:rPr>
              <a:t>Since 2007, TNPL, as a responsible corporate citizen, has ingrained the philosophy of Corporate Social Responsibility deeply into its value system. The company is consistently taking up various community welfare initiatives for the benefit of the people living in the neighbouring villages.</a:t>
            </a:r>
          </a:p>
        </p:txBody>
      </p:sp>
      <p:grpSp>
        <p:nvGrpSpPr>
          <p:cNvPr id="32" name="Group 32"/>
          <p:cNvGrpSpPr/>
          <p:nvPr/>
        </p:nvGrpSpPr>
        <p:grpSpPr>
          <a:xfrm>
            <a:off x="9921429" y="6004396"/>
            <a:ext cx="7323821" cy="2105007"/>
            <a:chOff x="0" y="0"/>
            <a:chExt cx="2671750" cy="767912"/>
          </a:xfrm>
        </p:grpSpPr>
        <p:sp>
          <p:nvSpPr>
            <p:cNvPr id="33" name="Freeform 33"/>
            <p:cNvSpPr/>
            <p:nvPr/>
          </p:nvSpPr>
          <p:spPr>
            <a:xfrm>
              <a:off x="0" y="0"/>
              <a:ext cx="2671750" cy="767913"/>
            </a:xfrm>
            <a:custGeom>
              <a:avLst/>
              <a:gdLst/>
              <a:ahLst/>
              <a:cxnLst/>
              <a:rect l="l" t="t" r="r" b="b"/>
              <a:pathLst>
                <a:path w="2671750" h="767913">
                  <a:moveTo>
                    <a:pt x="2547290" y="767912"/>
                  </a:moveTo>
                  <a:lnTo>
                    <a:pt x="124460" y="767912"/>
                  </a:lnTo>
                  <a:cubicBezTo>
                    <a:pt x="55880" y="767912"/>
                    <a:pt x="0" y="712032"/>
                    <a:pt x="0" y="643452"/>
                  </a:cubicBezTo>
                  <a:lnTo>
                    <a:pt x="0" y="124460"/>
                  </a:lnTo>
                  <a:cubicBezTo>
                    <a:pt x="0" y="55880"/>
                    <a:pt x="55880" y="0"/>
                    <a:pt x="124460" y="0"/>
                  </a:cubicBezTo>
                  <a:lnTo>
                    <a:pt x="2547290" y="0"/>
                  </a:lnTo>
                  <a:cubicBezTo>
                    <a:pt x="2615870" y="0"/>
                    <a:pt x="2671750" y="55880"/>
                    <a:pt x="2671750" y="124460"/>
                  </a:cubicBezTo>
                  <a:lnTo>
                    <a:pt x="2671750" y="643453"/>
                  </a:lnTo>
                  <a:cubicBezTo>
                    <a:pt x="2671750" y="712033"/>
                    <a:pt x="2615870" y="767913"/>
                    <a:pt x="2547290" y="767913"/>
                  </a:cubicBezTo>
                  <a:close/>
                </a:path>
              </a:pathLst>
            </a:custGeom>
            <a:solidFill>
              <a:srgbClr val="4E9F00">
                <a:alpha val="34902"/>
              </a:srgbClr>
            </a:solidFill>
          </p:spPr>
        </p:sp>
      </p:grpSp>
      <p:sp>
        <p:nvSpPr>
          <p:cNvPr id="34" name="TextBox 34"/>
          <p:cNvSpPr txBox="1"/>
          <p:nvPr/>
        </p:nvSpPr>
        <p:spPr>
          <a:xfrm>
            <a:off x="10129631" y="6182505"/>
            <a:ext cx="6879319" cy="1744067"/>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Josefin Sans Regular"/>
              </a:rPr>
              <a:t>The company is committed to spend 2% of the average profit before tax of the proceeding three years for its CSR activities. The company has spent Rs </a:t>
            </a:r>
            <a:r>
              <a:rPr lang="en-US" sz="2400" dirty="0" smtClean="0">
                <a:solidFill>
                  <a:srgbClr val="000000"/>
                </a:solidFill>
                <a:latin typeface="Josefin Sans Regular"/>
              </a:rPr>
              <a:t>3.83 </a:t>
            </a:r>
            <a:r>
              <a:rPr lang="en-US" sz="2400" dirty="0">
                <a:solidFill>
                  <a:srgbClr val="000000"/>
                </a:solidFill>
                <a:latin typeface="Josefin Sans Regular"/>
              </a:rPr>
              <a:t>Cr in </a:t>
            </a:r>
            <a:r>
              <a:rPr lang="en-US" sz="2400" dirty="0" smtClean="0">
                <a:solidFill>
                  <a:srgbClr val="000000"/>
                </a:solidFill>
                <a:latin typeface="Josefin Sans Regular"/>
              </a:rPr>
              <a:t>2022-23</a:t>
            </a:r>
            <a:endParaRPr lang="en-US" sz="2400" dirty="0">
              <a:solidFill>
                <a:srgbClr val="000000"/>
              </a:solidFill>
              <a:latin typeface="Josefin Sans Regular"/>
            </a:endParaRPr>
          </a:p>
        </p:txBody>
      </p:sp>
      <p:pic>
        <p:nvPicPr>
          <p:cNvPr id="35" name="Picture 35"/>
          <p:cNvPicPr>
            <a:picLocks noChangeAspect="1"/>
          </p:cNvPicPr>
          <p:nvPr/>
        </p:nvPicPr>
        <p:blipFill>
          <a:blip r:embed="rId2"/>
          <a:srcRect/>
          <a:stretch>
            <a:fillRect/>
          </a:stretch>
        </p:blipFill>
        <p:spPr>
          <a:xfrm>
            <a:off x="16396509" y="258905"/>
            <a:ext cx="1697481" cy="610557"/>
          </a:xfrm>
          <a:prstGeom prst="rect">
            <a:avLst/>
          </a:prstGeom>
        </p:spPr>
      </p:pic>
      <p:pic>
        <p:nvPicPr>
          <p:cNvPr id="36"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28700" y="487025"/>
            <a:ext cx="790149" cy="897897"/>
          </a:xfrm>
          <a:prstGeom prst="rect">
            <a:avLst/>
          </a:prstGeom>
        </p:spPr>
      </p:pic>
      <p:sp>
        <p:nvSpPr>
          <p:cNvPr id="37" name="Slide Number Placeholder 36"/>
          <p:cNvSpPr>
            <a:spLocks noGrp="1"/>
          </p:cNvSpPr>
          <p:nvPr>
            <p:ph type="sldNum" sz="quarter" idx="12"/>
          </p:nvPr>
        </p:nvSpPr>
        <p:spPr/>
        <p:txBody>
          <a:bodyPr/>
          <a:lstStyle/>
          <a:p>
            <a:fld id="{B6F15528-21DE-4FAA-801E-634DDDAF4B2B}" type="slidenum">
              <a:rPr lang="en-US" smtClean="0"/>
              <a:pPr/>
              <a:t>15</a:t>
            </a:fld>
            <a:r>
              <a:rPr lang="en-US" smtClean="0"/>
              <a:t> / 16</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32822" y="4981575"/>
            <a:ext cx="6222355" cy="1533525"/>
          </a:xfrm>
          <a:prstGeom prst="rect">
            <a:avLst/>
          </a:prstGeom>
        </p:spPr>
        <p:txBody>
          <a:bodyPr lIns="0" tIns="0" rIns="0" bIns="0" rtlCol="0" anchor="t">
            <a:spAutoFit/>
          </a:bodyPr>
          <a:lstStyle/>
          <a:p>
            <a:pPr algn="ctr">
              <a:lnSpc>
                <a:spcPts val="12599"/>
              </a:lnSpc>
            </a:pPr>
            <a:r>
              <a:rPr lang="en-US" sz="9000">
                <a:solidFill>
                  <a:srgbClr val="015618"/>
                </a:solidFill>
                <a:latin typeface="Open Sans Extra Bold"/>
              </a:rPr>
              <a:t>Thank You</a:t>
            </a:r>
          </a:p>
        </p:txBody>
      </p:sp>
      <p:pic>
        <p:nvPicPr>
          <p:cNvPr id="3" name="Picture 3"/>
          <p:cNvPicPr>
            <a:picLocks noChangeAspect="1"/>
          </p:cNvPicPr>
          <p:nvPr/>
        </p:nvPicPr>
        <p:blipFill>
          <a:blip r:embed="rId2"/>
          <a:srcRect/>
          <a:stretch>
            <a:fillRect/>
          </a:stretch>
        </p:blipFill>
        <p:spPr>
          <a:xfrm>
            <a:off x="7396550" y="3482615"/>
            <a:ext cx="3494899" cy="1257059"/>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r>
              <a:rPr lang="en-US" smtClean="0"/>
              <a:t> / 16</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35280" y="545134"/>
            <a:ext cx="3860904" cy="897682"/>
          </a:xfrm>
          <a:prstGeom prst="rect">
            <a:avLst/>
          </a:prstGeom>
        </p:spPr>
        <p:txBody>
          <a:bodyPr wrap="square" lIns="0" tIns="0" rIns="0" bIns="0" rtlCol="0" anchor="t">
            <a:spAutoFit/>
          </a:bodyPr>
          <a:lstStyle/>
          <a:p>
            <a:pPr algn="ctr">
              <a:lnSpc>
                <a:spcPts val="7000"/>
              </a:lnSpc>
              <a:spcBef>
                <a:spcPct val="0"/>
              </a:spcBef>
            </a:pPr>
            <a:r>
              <a:rPr lang="en-US" sz="5000" dirty="0">
                <a:solidFill>
                  <a:srgbClr val="000000"/>
                </a:solidFill>
                <a:latin typeface="Josefin Sans Regular"/>
              </a:rPr>
              <a:t>Mill View</a:t>
            </a:r>
          </a:p>
        </p:txBody>
      </p:sp>
      <p:sp>
        <p:nvSpPr>
          <p:cNvPr id="3" name="AutoShape 3"/>
          <p:cNvSpPr/>
          <p:nvPr/>
        </p:nvSpPr>
        <p:spPr>
          <a:xfrm>
            <a:off x="2035280" y="1361109"/>
            <a:ext cx="1422034" cy="0"/>
          </a:xfrm>
          <a:prstGeom prst="line">
            <a:avLst/>
          </a:prstGeom>
          <a:ln w="47625" cap="flat">
            <a:solidFill>
              <a:srgbClr val="4E9F00"/>
            </a:solidFill>
            <a:prstDash val="solid"/>
            <a:headEnd type="none" w="sm" len="sm"/>
            <a:tailEnd type="none" w="sm" len="sm"/>
          </a:ln>
        </p:spPr>
      </p:sp>
      <p:pic>
        <p:nvPicPr>
          <p:cNvPr id="4" name="Picture 4"/>
          <p:cNvPicPr>
            <a:picLocks noChangeAspect="1"/>
          </p:cNvPicPr>
          <p:nvPr/>
        </p:nvPicPr>
        <p:blipFill>
          <a:blip r:embed="rId2"/>
          <a:srcRect t="3329" r="657"/>
          <a:stretch>
            <a:fillRect/>
          </a:stretch>
        </p:blipFill>
        <p:spPr>
          <a:xfrm>
            <a:off x="6686333" y="1655150"/>
            <a:ext cx="10572967" cy="3650760"/>
          </a:xfrm>
          <a:prstGeom prst="rect">
            <a:avLst/>
          </a:prstGeom>
        </p:spPr>
      </p:pic>
      <p:pic>
        <p:nvPicPr>
          <p:cNvPr id="5" name="Picture 5"/>
          <p:cNvPicPr>
            <a:picLocks noChangeAspect="1"/>
          </p:cNvPicPr>
          <p:nvPr/>
        </p:nvPicPr>
        <p:blipFill>
          <a:blip r:embed="rId3"/>
          <a:srcRect/>
          <a:stretch>
            <a:fillRect/>
          </a:stretch>
        </p:blipFill>
        <p:spPr>
          <a:xfrm>
            <a:off x="1028700" y="5658032"/>
            <a:ext cx="10642899" cy="3600268"/>
          </a:xfrm>
          <a:prstGeom prst="rect">
            <a:avLst/>
          </a:prstGeom>
        </p:spPr>
      </p:pic>
      <p:grpSp>
        <p:nvGrpSpPr>
          <p:cNvPr id="6" name="Group 6"/>
          <p:cNvGrpSpPr/>
          <p:nvPr/>
        </p:nvGrpSpPr>
        <p:grpSpPr>
          <a:xfrm>
            <a:off x="854642" y="1655150"/>
            <a:ext cx="5831691" cy="3650760"/>
            <a:chOff x="0" y="0"/>
            <a:chExt cx="1535919" cy="961517"/>
          </a:xfrm>
        </p:grpSpPr>
        <p:sp>
          <p:nvSpPr>
            <p:cNvPr id="7" name="Freeform 7"/>
            <p:cNvSpPr/>
            <p:nvPr/>
          </p:nvSpPr>
          <p:spPr>
            <a:xfrm>
              <a:off x="0" y="0"/>
              <a:ext cx="1535919" cy="961517"/>
            </a:xfrm>
            <a:custGeom>
              <a:avLst/>
              <a:gdLst/>
              <a:ahLst/>
              <a:cxnLst/>
              <a:rect l="l" t="t" r="r" b="b"/>
              <a:pathLst>
                <a:path w="1535919" h="961517">
                  <a:moveTo>
                    <a:pt x="0" y="0"/>
                  </a:moveTo>
                  <a:lnTo>
                    <a:pt x="1535919" y="0"/>
                  </a:lnTo>
                  <a:lnTo>
                    <a:pt x="1535919" y="961517"/>
                  </a:lnTo>
                  <a:lnTo>
                    <a:pt x="0" y="961517"/>
                  </a:lnTo>
                  <a:close/>
                </a:path>
              </a:pathLst>
            </a:custGeom>
            <a:solidFill>
              <a:srgbClr val="4E9F00">
                <a:alpha val="27843"/>
              </a:srgbClr>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671599" y="5688346"/>
            <a:ext cx="5587701" cy="3569954"/>
            <a:chOff x="0" y="0"/>
            <a:chExt cx="1471658" cy="940235"/>
          </a:xfrm>
        </p:grpSpPr>
        <p:sp>
          <p:nvSpPr>
            <p:cNvPr id="10" name="Freeform 10"/>
            <p:cNvSpPr/>
            <p:nvPr/>
          </p:nvSpPr>
          <p:spPr>
            <a:xfrm>
              <a:off x="0" y="0"/>
              <a:ext cx="1471658" cy="940235"/>
            </a:xfrm>
            <a:custGeom>
              <a:avLst/>
              <a:gdLst/>
              <a:ahLst/>
              <a:cxnLst/>
              <a:rect l="l" t="t" r="r" b="b"/>
              <a:pathLst>
                <a:path w="1471658" h="940235">
                  <a:moveTo>
                    <a:pt x="0" y="0"/>
                  </a:moveTo>
                  <a:lnTo>
                    <a:pt x="1471658" y="0"/>
                  </a:lnTo>
                  <a:lnTo>
                    <a:pt x="1471658" y="940235"/>
                  </a:lnTo>
                  <a:lnTo>
                    <a:pt x="0" y="940235"/>
                  </a:lnTo>
                  <a:close/>
                </a:path>
              </a:pathLst>
            </a:custGeom>
            <a:solidFill>
              <a:srgbClr val="4E9F00">
                <a:alpha val="27843"/>
              </a:srgbClr>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pic>
        <p:nvPicPr>
          <p:cNvPr id="12" name="Picture 12"/>
          <p:cNvPicPr>
            <a:picLocks noChangeAspect="1"/>
          </p:cNvPicPr>
          <p:nvPr/>
        </p:nvPicPr>
        <p:blipFill>
          <a:blip r:embed="rId4"/>
          <a:srcRect/>
          <a:stretch>
            <a:fillRect/>
          </a:stretch>
        </p:blipFill>
        <p:spPr>
          <a:xfrm>
            <a:off x="16118485" y="430353"/>
            <a:ext cx="1697481" cy="610557"/>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28700" y="487025"/>
            <a:ext cx="790149" cy="897897"/>
          </a:xfrm>
          <a:prstGeom prst="rect">
            <a:avLst/>
          </a:prstGeom>
        </p:spPr>
      </p:pic>
      <p:sp>
        <p:nvSpPr>
          <p:cNvPr id="14" name="TextBox 14"/>
          <p:cNvSpPr txBox="1"/>
          <p:nvPr/>
        </p:nvSpPr>
        <p:spPr>
          <a:xfrm>
            <a:off x="1644792" y="2553430"/>
            <a:ext cx="4251392" cy="1749425"/>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Garet"/>
              </a:rPr>
              <a:t>Unit I - Karur District </a:t>
            </a:r>
          </a:p>
        </p:txBody>
      </p:sp>
      <p:sp>
        <p:nvSpPr>
          <p:cNvPr id="15" name="TextBox 15"/>
          <p:cNvSpPr txBox="1"/>
          <p:nvPr/>
        </p:nvSpPr>
        <p:spPr>
          <a:xfrm>
            <a:off x="11972817" y="6531066"/>
            <a:ext cx="4994409" cy="1749425"/>
          </a:xfrm>
          <a:prstGeom prst="rect">
            <a:avLst/>
          </a:prstGeom>
        </p:spPr>
        <p:txBody>
          <a:bodyPr lIns="0" tIns="0" rIns="0" bIns="0" rtlCol="0" anchor="t">
            <a:spAutoFit/>
          </a:bodyPr>
          <a:lstStyle/>
          <a:p>
            <a:pPr marL="0" lvl="0" indent="0" algn="ctr">
              <a:lnSpc>
                <a:spcPts val="7000"/>
              </a:lnSpc>
              <a:spcBef>
                <a:spcPct val="0"/>
              </a:spcBef>
            </a:pPr>
            <a:r>
              <a:rPr lang="en-US" sz="5000" u="none">
                <a:solidFill>
                  <a:srgbClr val="000000"/>
                </a:solidFill>
                <a:latin typeface="Garet"/>
              </a:rPr>
              <a:t>Unit II - Trichy District </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2</a:t>
            </a:fld>
            <a:r>
              <a:rPr lang="en-US" smtClean="0"/>
              <a:t> / 16</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35280" y="545134"/>
            <a:ext cx="10461520" cy="897682"/>
          </a:xfrm>
          <a:prstGeom prst="rect">
            <a:avLst/>
          </a:prstGeom>
        </p:spPr>
        <p:txBody>
          <a:bodyPr wrap="square" lIns="0" tIns="0" rIns="0" bIns="0" rtlCol="0" anchor="t">
            <a:spAutoFit/>
          </a:bodyPr>
          <a:lstStyle/>
          <a:p>
            <a:pPr algn="just">
              <a:lnSpc>
                <a:spcPts val="7000"/>
              </a:lnSpc>
              <a:spcBef>
                <a:spcPct val="0"/>
              </a:spcBef>
            </a:pPr>
            <a:r>
              <a:rPr lang="en-US" sz="5000" dirty="0">
                <a:solidFill>
                  <a:srgbClr val="000000"/>
                </a:solidFill>
                <a:latin typeface="Josefin Sans Regular"/>
              </a:rPr>
              <a:t>Shareholdings as on </a:t>
            </a:r>
            <a:r>
              <a:rPr lang="en-US" sz="5000" dirty="0" smtClean="0">
                <a:solidFill>
                  <a:srgbClr val="000000"/>
                </a:solidFill>
                <a:latin typeface="Josefin Sans Regular"/>
              </a:rPr>
              <a:t>31.03.2023</a:t>
            </a:r>
            <a:endParaRPr lang="en-US" sz="5000" dirty="0">
              <a:solidFill>
                <a:srgbClr val="000000"/>
              </a:solidFill>
              <a:latin typeface="Josefin Sans Regular"/>
            </a:endParaRPr>
          </a:p>
        </p:txBody>
      </p:sp>
      <p:sp>
        <p:nvSpPr>
          <p:cNvPr id="3" name="AutoShape 3"/>
          <p:cNvSpPr/>
          <p:nvPr/>
        </p:nvSpPr>
        <p:spPr>
          <a:xfrm>
            <a:off x="2035280" y="1361109"/>
            <a:ext cx="1422034" cy="0"/>
          </a:xfrm>
          <a:prstGeom prst="line">
            <a:avLst/>
          </a:prstGeom>
          <a:ln w="47625" cap="flat">
            <a:solidFill>
              <a:srgbClr val="4E9F00"/>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16306800" y="252077"/>
            <a:ext cx="1697481" cy="61055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487025"/>
            <a:ext cx="790149" cy="897897"/>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a:t>
            </a:fld>
            <a:r>
              <a:rPr lang="en-US" smtClean="0"/>
              <a:t> / 16</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151473916"/>
              </p:ext>
            </p:extLst>
          </p:nvPr>
        </p:nvGraphicFramePr>
        <p:xfrm>
          <a:off x="3276600" y="1638300"/>
          <a:ext cx="11049000" cy="8153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35280" y="545134"/>
            <a:ext cx="9027540" cy="863600"/>
          </a:xfrm>
          <a:prstGeom prst="rect">
            <a:avLst/>
          </a:prstGeom>
        </p:spPr>
        <p:txBody>
          <a:bodyPr lIns="0" tIns="0" rIns="0" bIns="0" rtlCol="0" anchor="t">
            <a:spAutoFit/>
          </a:bodyPr>
          <a:lstStyle/>
          <a:p>
            <a:pPr algn="just">
              <a:lnSpc>
                <a:spcPts val="7000"/>
              </a:lnSpc>
              <a:spcBef>
                <a:spcPct val="0"/>
              </a:spcBef>
            </a:pPr>
            <a:r>
              <a:rPr lang="en-US" sz="5000">
                <a:solidFill>
                  <a:srgbClr val="000000"/>
                </a:solidFill>
                <a:latin typeface="Josefin Sans Regular"/>
              </a:rPr>
              <a:t>Overview</a:t>
            </a:r>
          </a:p>
        </p:txBody>
      </p:sp>
      <p:sp>
        <p:nvSpPr>
          <p:cNvPr id="3" name="AutoShape 3"/>
          <p:cNvSpPr/>
          <p:nvPr/>
        </p:nvSpPr>
        <p:spPr>
          <a:xfrm>
            <a:off x="2035280" y="1361109"/>
            <a:ext cx="1422034" cy="0"/>
          </a:xfrm>
          <a:prstGeom prst="line">
            <a:avLst/>
          </a:prstGeom>
          <a:ln w="47625" cap="flat">
            <a:solidFill>
              <a:srgbClr val="4E9F00"/>
            </a:solidFill>
            <a:prstDash val="solid"/>
            <a:headEnd type="none" w="sm" len="sm"/>
            <a:tailEnd type="none" w="sm" len="sm"/>
          </a:ln>
        </p:spPr>
      </p:sp>
      <p:sp>
        <p:nvSpPr>
          <p:cNvPr id="4" name="TextBox 4"/>
          <p:cNvSpPr txBox="1"/>
          <p:nvPr/>
        </p:nvSpPr>
        <p:spPr>
          <a:xfrm>
            <a:off x="1028700" y="1714500"/>
            <a:ext cx="16230600" cy="7948330"/>
          </a:xfrm>
          <a:prstGeom prst="rect">
            <a:avLst/>
          </a:prstGeom>
        </p:spPr>
        <p:txBody>
          <a:bodyPr lIns="0" tIns="0" rIns="0" bIns="0" rtlCol="0" anchor="t">
            <a:spAutoFit/>
          </a:bodyPr>
          <a:lstStyle/>
          <a:p>
            <a:pPr marL="561341" lvl="1" indent="-280670">
              <a:lnSpc>
                <a:spcPts val="4758"/>
              </a:lnSpc>
              <a:buFont typeface="Arial"/>
              <a:buChar char="•"/>
              <a:defRPr/>
            </a:pPr>
            <a:r>
              <a:rPr lang="en-US" sz="2600" dirty="0">
                <a:solidFill>
                  <a:srgbClr val="000000"/>
                </a:solidFill>
                <a:latin typeface="Josefin Sans Regular"/>
              </a:rPr>
              <a:t>Promoted by Government of </a:t>
            </a:r>
            <a:r>
              <a:rPr lang="en-US" sz="2600" dirty="0" err="1">
                <a:solidFill>
                  <a:srgbClr val="000000"/>
                </a:solidFill>
                <a:latin typeface="Josefin Sans Regular"/>
              </a:rPr>
              <a:t>Tamilnadu</a:t>
            </a:r>
            <a:r>
              <a:rPr lang="en-US" sz="2600" dirty="0">
                <a:solidFill>
                  <a:srgbClr val="000000"/>
                </a:solidFill>
                <a:latin typeface="Josefin Sans Regular"/>
              </a:rPr>
              <a:t> to manufacture paper using bagasse as primary raw material</a:t>
            </a:r>
          </a:p>
          <a:p>
            <a:pPr marL="561341" lvl="1" indent="-280670">
              <a:lnSpc>
                <a:spcPts val="4758"/>
              </a:lnSpc>
              <a:buFont typeface="Arial"/>
              <a:buChar char="•"/>
              <a:defRPr/>
            </a:pPr>
            <a:r>
              <a:rPr lang="en-US" sz="2600" dirty="0">
                <a:solidFill>
                  <a:srgbClr val="000000"/>
                </a:solidFill>
                <a:latin typeface="Josefin Sans Regular"/>
              </a:rPr>
              <a:t>Grown from an initial capacity of 90,000 tpa to 600,000 tpa between 1985 and 2016 in five stages.</a:t>
            </a:r>
          </a:p>
          <a:p>
            <a:pPr marL="561341" lvl="1" indent="-280670">
              <a:lnSpc>
                <a:spcPts val="4758"/>
              </a:lnSpc>
              <a:buFont typeface="Arial"/>
              <a:buChar char="•"/>
              <a:defRPr/>
            </a:pPr>
            <a:r>
              <a:rPr lang="en-US" sz="2600" dirty="0">
                <a:solidFill>
                  <a:srgbClr val="000000"/>
                </a:solidFill>
                <a:latin typeface="Josefin Sans Regular"/>
              </a:rPr>
              <a:t>Hard </a:t>
            </a:r>
            <a:r>
              <a:rPr lang="en-US" sz="2600" dirty="0" smtClean="0">
                <a:solidFill>
                  <a:srgbClr val="000000"/>
                </a:solidFill>
                <a:latin typeface="Josefin Sans Regular"/>
              </a:rPr>
              <a:t>wood, bagasse </a:t>
            </a:r>
            <a:r>
              <a:rPr lang="en-US" sz="2600" dirty="0">
                <a:solidFill>
                  <a:srgbClr val="000000"/>
                </a:solidFill>
                <a:latin typeface="Josefin Sans Regular"/>
              </a:rPr>
              <a:t>and Deinking </a:t>
            </a:r>
            <a:r>
              <a:rPr lang="en-US" sz="2600" dirty="0" smtClean="0">
                <a:solidFill>
                  <a:srgbClr val="000000"/>
                </a:solidFill>
                <a:latin typeface="Josefin Sans Regular"/>
              </a:rPr>
              <a:t>Pulping </a:t>
            </a:r>
            <a:r>
              <a:rPr lang="en-US" sz="2600" dirty="0">
                <a:solidFill>
                  <a:srgbClr val="000000"/>
                </a:solidFill>
                <a:latin typeface="Josefin Sans Regular"/>
              </a:rPr>
              <a:t>capacity increased from  275 </a:t>
            </a:r>
            <a:r>
              <a:rPr lang="en-US" sz="2600" dirty="0" err="1">
                <a:solidFill>
                  <a:srgbClr val="000000"/>
                </a:solidFill>
                <a:latin typeface="Josefin Sans Regular"/>
              </a:rPr>
              <a:t>tpd</a:t>
            </a:r>
            <a:r>
              <a:rPr lang="en-US" sz="2600" dirty="0">
                <a:solidFill>
                  <a:srgbClr val="000000"/>
                </a:solidFill>
                <a:latin typeface="Josefin Sans Regular"/>
              </a:rPr>
              <a:t> to </a:t>
            </a:r>
            <a:r>
              <a:rPr lang="en-US" sz="2600" dirty="0" smtClean="0">
                <a:solidFill>
                  <a:srgbClr val="000000"/>
                </a:solidFill>
                <a:latin typeface="Josefin Sans Regular"/>
              </a:rPr>
              <a:t>1580 </a:t>
            </a:r>
            <a:r>
              <a:rPr lang="en-US" sz="2600" dirty="0" err="1">
                <a:solidFill>
                  <a:srgbClr val="000000"/>
                </a:solidFill>
                <a:latin typeface="Josefin Sans Regular"/>
              </a:rPr>
              <a:t>tpd</a:t>
            </a:r>
            <a:r>
              <a:rPr lang="en-US" sz="2600" dirty="0">
                <a:solidFill>
                  <a:srgbClr val="000000"/>
                </a:solidFill>
                <a:latin typeface="Josefin Sans Regular"/>
              </a:rPr>
              <a:t> between 1985 and </a:t>
            </a:r>
            <a:r>
              <a:rPr lang="en-US" sz="2600" dirty="0" smtClean="0">
                <a:solidFill>
                  <a:srgbClr val="000000"/>
                </a:solidFill>
                <a:latin typeface="Josefin Sans Regular"/>
              </a:rPr>
              <a:t>2022. </a:t>
            </a:r>
            <a:endParaRPr lang="en-US" sz="2600" dirty="0">
              <a:solidFill>
                <a:srgbClr val="000000"/>
              </a:solidFill>
              <a:latin typeface="Josefin Sans Regular"/>
            </a:endParaRPr>
          </a:p>
          <a:p>
            <a:pPr marL="561341" lvl="1" indent="-280670">
              <a:lnSpc>
                <a:spcPts val="4758"/>
              </a:lnSpc>
              <a:buFont typeface="Arial"/>
              <a:buChar char="•"/>
              <a:defRPr/>
            </a:pPr>
            <a:r>
              <a:rPr lang="en-US" sz="2600" dirty="0">
                <a:solidFill>
                  <a:srgbClr val="000000"/>
                </a:solidFill>
                <a:latin typeface="Josefin Sans Regular"/>
              </a:rPr>
              <a:t>TNPL is self sufficient in captive power and operates a 103.62 MW power plant in Unit I and </a:t>
            </a:r>
            <a:r>
              <a:rPr lang="en-US" sz="2600" dirty="0" smtClean="0">
                <a:solidFill>
                  <a:srgbClr val="000000"/>
                </a:solidFill>
                <a:latin typeface="Josefin Sans Regular"/>
              </a:rPr>
              <a:t>50 </a:t>
            </a:r>
            <a:r>
              <a:rPr lang="en-US" sz="2600" dirty="0">
                <a:solidFill>
                  <a:srgbClr val="000000"/>
                </a:solidFill>
                <a:latin typeface="Josefin Sans Regular"/>
              </a:rPr>
              <a:t>MW in Unit II</a:t>
            </a:r>
            <a:endParaRPr lang="en-GB" sz="2600" dirty="0">
              <a:solidFill>
                <a:srgbClr val="000000"/>
              </a:solidFill>
              <a:latin typeface="Josefin Sans Regular"/>
            </a:endParaRPr>
          </a:p>
          <a:p>
            <a:pPr marL="561341" lvl="1" indent="-280670">
              <a:lnSpc>
                <a:spcPts val="4758"/>
              </a:lnSpc>
              <a:buFont typeface="Arial"/>
              <a:buChar char="•"/>
              <a:defRPr/>
            </a:pPr>
            <a:r>
              <a:rPr lang="en-GB" sz="2600" dirty="0">
                <a:solidFill>
                  <a:srgbClr val="000000"/>
                </a:solidFill>
                <a:latin typeface="Josefin Sans Regular"/>
              </a:rPr>
              <a:t>Largest bagasse based paper mill in the World.  Consumes 14 lakh MT bagasse per annum and Only plant in country to make excellent quality Writing and Printing  and Copier paper with predominantly Bagasse pulp and Deinked pulp</a:t>
            </a:r>
            <a:endParaRPr lang="en-US" sz="2600" dirty="0">
              <a:solidFill>
                <a:srgbClr val="000000"/>
              </a:solidFill>
              <a:latin typeface="Josefin Sans Regular"/>
            </a:endParaRPr>
          </a:p>
          <a:p>
            <a:pPr marL="561341" lvl="1" indent="-280670">
              <a:lnSpc>
                <a:spcPts val="4758"/>
              </a:lnSpc>
              <a:buFont typeface="Arial"/>
              <a:buChar char="•"/>
              <a:defRPr/>
            </a:pPr>
            <a:r>
              <a:rPr lang="en-GB" sz="2600" dirty="0">
                <a:solidFill>
                  <a:srgbClr val="000000"/>
                </a:solidFill>
                <a:latin typeface="Josefin Sans Regular"/>
              </a:rPr>
              <a:t>India’s largest exporter of  Printing &amp; Writing paper.  Exports about 1/5th of production to over </a:t>
            </a:r>
            <a:r>
              <a:rPr lang="en-GB" sz="2600" dirty="0" smtClean="0">
                <a:solidFill>
                  <a:srgbClr val="000000"/>
                </a:solidFill>
                <a:latin typeface="Josefin Sans Regular"/>
              </a:rPr>
              <a:t>30 </a:t>
            </a:r>
            <a:r>
              <a:rPr lang="en-GB" sz="2600" dirty="0">
                <a:solidFill>
                  <a:srgbClr val="000000"/>
                </a:solidFill>
                <a:latin typeface="Josefin Sans Regular"/>
              </a:rPr>
              <a:t>countries across the globe.</a:t>
            </a:r>
          </a:p>
          <a:p>
            <a:pPr marL="561341" lvl="1" indent="-280670">
              <a:lnSpc>
                <a:spcPts val="4758"/>
              </a:lnSpc>
              <a:buFont typeface="Arial"/>
              <a:buChar char="•"/>
              <a:defRPr/>
            </a:pPr>
            <a:r>
              <a:rPr lang="en-GB" sz="2600" dirty="0">
                <a:solidFill>
                  <a:srgbClr val="000000"/>
                </a:solidFill>
                <a:latin typeface="Josefin Sans Regular"/>
              </a:rPr>
              <a:t>Only Indian company which has a waste management plant with a cement plant (LSFM) to mitigate environmental impact.</a:t>
            </a:r>
          </a:p>
        </p:txBody>
      </p:sp>
      <p:pic>
        <p:nvPicPr>
          <p:cNvPr id="5" name="Picture 5"/>
          <p:cNvPicPr>
            <a:picLocks noChangeAspect="1"/>
          </p:cNvPicPr>
          <p:nvPr/>
        </p:nvPicPr>
        <p:blipFill>
          <a:blip r:embed="rId2"/>
          <a:srcRect/>
          <a:stretch>
            <a:fillRect/>
          </a:stretch>
        </p:blipFill>
        <p:spPr>
          <a:xfrm>
            <a:off x="16230600" y="385089"/>
            <a:ext cx="1697481" cy="61055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28700" y="487025"/>
            <a:ext cx="790149" cy="897897"/>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4</a:t>
            </a:fld>
            <a:r>
              <a:rPr lang="en-US" smtClean="0"/>
              <a:t> / 16</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35280" y="545134"/>
            <a:ext cx="14957320" cy="897682"/>
          </a:xfrm>
          <a:prstGeom prst="rect">
            <a:avLst/>
          </a:prstGeom>
        </p:spPr>
        <p:txBody>
          <a:bodyPr wrap="square" lIns="0" tIns="0" rIns="0" bIns="0" rtlCol="0" anchor="t">
            <a:spAutoFit/>
          </a:bodyPr>
          <a:lstStyle/>
          <a:p>
            <a:pPr>
              <a:lnSpc>
                <a:spcPts val="7000"/>
              </a:lnSpc>
              <a:spcBef>
                <a:spcPct val="0"/>
              </a:spcBef>
            </a:pPr>
            <a:r>
              <a:rPr lang="en-US" sz="5000" dirty="0">
                <a:solidFill>
                  <a:srgbClr val="000000"/>
                </a:solidFill>
                <a:latin typeface="Josefin Sans Regular"/>
              </a:rPr>
              <a:t>Growth </a:t>
            </a:r>
            <a:r>
              <a:rPr lang="en-US" sz="5000" dirty="0">
                <a:solidFill>
                  <a:srgbClr val="000000"/>
                </a:solidFill>
                <a:latin typeface="Josefin Sans Regular" charset="0"/>
              </a:rPr>
              <a:t>in</a:t>
            </a:r>
            <a:r>
              <a:rPr lang="en-US" sz="5000" dirty="0">
                <a:solidFill>
                  <a:srgbClr val="000000"/>
                </a:solidFill>
                <a:latin typeface="Josefin Sans Regular"/>
              </a:rPr>
              <a:t> Paper/Board </a:t>
            </a:r>
            <a:r>
              <a:rPr lang="en-US" sz="5000" dirty="0" smtClean="0">
                <a:solidFill>
                  <a:srgbClr val="000000"/>
                </a:solidFill>
                <a:latin typeface="Josefin Sans Regular"/>
              </a:rPr>
              <a:t>&amp; Pulp Production </a:t>
            </a:r>
            <a:r>
              <a:rPr lang="en-US" sz="5000" dirty="0">
                <a:solidFill>
                  <a:srgbClr val="000000"/>
                </a:solidFill>
                <a:latin typeface="Josefin Sans Regular"/>
              </a:rPr>
              <a:t>capacity</a:t>
            </a:r>
          </a:p>
        </p:txBody>
      </p:sp>
      <p:sp>
        <p:nvSpPr>
          <p:cNvPr id="3" name="AutoShape 3"/>
          <p:cNvSpPr/>
          <p:nvPr/>
        </p:nvSpPr>
        <p:spPr>
          <a:xfrm>
            <a:off x="2035280" y="1408734"/>
            <a:ext cx="1422034" cy="0"/>
          </a:xfrm>
          <a:prstGeom prst="line">
            <a:avLst/>
          </a:prstGeom>
          <a:ln w="47625" cap="flat">
            <a:solidFill>
              <a:srgbClr val="4E9F00"/>
            </a:solidFill>
            <a:prstDash val="solid"/>
            <a:headEnd type="none" w="sm" len="sm"/>
            <a:tailEnd type="none" w="sm" len="sm"/>
          </a:ln>
        </p:spPr>
      </p:sp>
      <p:pic>
        <p:nvPicPr>
          <p:cNvPr id="18" name="Picture 18"/>
          <p:cNvPicPr>
            <a:picLocks noChangeAspect="1"/>
          </p:cNvPicPr>
          <p:nvPr/>
        </p:nvPicPr>
        <p:blipFill>
          <a:blip r:embed="rId2"/>
          <a:srcRect/>
          <a:stretch>
            <a:fillRect/>
          </a:stretch>
        </p:blipFill>
        <p:spPr>
          <a:xfrm>
            <a:off x="16306800" y="325416"/>
            <a:ext cx="1697481" cy="610557"/>
          </a:xfrm>
          <a:prstGeom prst="rect">
            <a:avLst/>
          </a:prstGeom>
        </p:spPr>
      </p:pic>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487025"/>
            <a:ext cx="790149" cy="897897"/>
          </a:xfrm>
          <a:prstGeom prst="rect">
            <a:avLst/>
          </a:prstGeom>
        </p:spPr>
      </p:pic>
      <p:grpSp>
        <p:nvGrpSpPr>
          <p:cNvPr id="43" name="Group 42"/>
          <p:cNvGrpSpPr/>
          <p:nvPr/>
        </p:nvGrpSpPr>
        <p:grpSpPr>
          <a:xfrm>
            <a:off x="609600" y="2432160"/>
            <a:ext cx="7772400" cy="5029200"/>
            <a:chOff x="609600" y="1714500"/>
            <a:chExt cx="7159752" cy="4419600"/>
          </a:xfrm>
        </p:grpSpPr>
        <p:graphicFrame>
          <p:nvGraphicFramePr>
            <p:cNvPr id="21" name="Chart 20"/>
            <p:cNvGraphicFramePr>
              <a:graphicFrameLocks/>
            </p:cNvGraphicFramePr>
            <p:nvPr>
              <p:extLst>
                <p:ext uri="{D42A27DB-BD31-4B8C-83A1-F6EECF244321}">
                  <p14:modId xmlns:p14="http://schemas.microsoft.com/office/powerpoint/2010/main" val="3793023328"/>
                </p:ext>
              </p:extLst>
            </p:nvPr>
          </p:nvGraphicFramePr>
          <p:xfrm>
            <a:off x="609600" y="1714500"/>
            <a:ext cx="7159752" cy="441960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12"/>
            <p:cNvSpPr txBox="1"/>
            <p:nvPr/>
          </p:nvSpPr>
          <p:spPr>
            <a:xfrm>
              <a:off x="936298" y="4565938"/>
              <a:ext cx="787233" cy="247932"/>
            </a:xfrm>
            <a:prstGeom prst="rect">
              <a:avLst/>
            </a:prstGeom>
          </p:spPr>
          <p:txBody>
            <a:bodyPr wrap="square" lIns="0" tIns="0" rIns="0" bIns="0" rtlCol="0" anchor="t">
              <a:spAutoFit/>
            </a:bodyPr>
            <a:lstStyle/>
            <a:p>
              <a:pPr algn="ctr">
                <a:lnSpc>
                  <a:spcPts val="2239"/>
                </a:lnSpc>
              </a:pPr>
              <a:r>
                <a:rPr lang="en-US" sz="1200" dirty="0" smtClean="0">
                  <a:latin typeface="Josefin Sans Regular" charset="0"/>
                </a:rPr>
                <a:t>PM#1  </a:t>
              </a:r>
              <a:endParaRPr lang="en-US" sz="1200" dirty="0">
                <a:latin typeface="Josefin Sans Regular" charset="0"/>
              </a:endParaRPr>
            </a:p>
          </p:txBody>
        </p:sp>
        <p:sp>
          <p:nvSpPr>
            <p:cNvPr id="24" name="TextBox 13"/>
            <p:cNvSpPr txBox="1"/>
            <p:nvPr/>
          </p:nvSpPr>
          <p:spPr>
            <a:xfrm>
              <a:off x="1825226" y="4238646"/>
              <a:ext cx="1289543" cy="315549"/>
            </a:xfrm>
            <a:prstGeom prst="rect">
              <a:avLst/>
            </a:prstGeom>
          </p:spPr>
          <p:txBody>
            <a:bodyPr wrap="square" lIns="0" tIns="0" rIns="0" bIns="0" rtlCol="0" anchor="t">
              <a:spAutoFit/>
            </a:bodyPr>
            <a:lstStyle/>
            <a:p>
              <a:pPr algn="ctr">
                <a:lnSpc>
                  <a:spcPts val="2800"/>
                </a:lnSpc>
              </a:pPr>
              <a:r>
                <a:rPr lang="en-US" sz="1200" dirty="0" smtClean="0">
                  <a:latin typeface="Josefin Sans Regular" charset="0"/>
                </a:rPr>
                <a:t>PM #1 + PM#2</a:t>
              </a:r>
              <a:endParaRPr lang="en-US" sz="1200" dirty="0">
                <a:latin typeface="Josefin Sans Regular" charset="0"/>
              </a:endParaRPr>
            </a:p>
          </p:txBody>
        </p:sp>
        <p:sp>
          <p:nvSpPr>
            <p:cNvPr id="25" name="TextBox 14"/>
            <p:cNvSpPr txBox="1"/>
            <p:nvPr/>
          </p:nvSpPr>
          <p:spPr>
            <a:xfrm>
              <a:off x="2994057" y="3976653"/>
              <a:ext cx="1369037" cy="315549"/>
            </a:xfrm>
            <a:prstGeom prst="rect">
              <a:avLst/>
            </a:prstGeom>
          </p:spPr>
          <p:txBody>
            <a:bodyPr wrap="square" lIns="0" tIns="0" rIns="0" bIns="0" rtlCol="0" anchor="t">
              <a:spAutoFit/>
            </a:bodyPr>
            <a:lstStyle/>
            <a:p>
              <a:pPr algn="ctr">
                <a:lnSpc>
                  <a:spcPts val="2800"/>
                </a:lnSpc>
              </a:pPr>
              <a:r>
                <a:rPr lang="en-US" sz="1200" dirty="0">
                  <a:latin typeface="Josefin Sans Regular" charset="0"/>
                </a:rPr>
                <a:t>PM’s Rebuild</a:t>
              </a:r>
            </a:p>
          </p:txBody>
        </p:sp>
        <p:sp>
          <p:nvSpPr>
            <p:cNvPr id="26" name="TextBox 15"/>
            <p:cNvSpPr txBox="1"/>
            <p:nvPr/>
          </p:nvSpPr>
          <p:spPr>
            <a:xfrm>
              <a:off x="4038599" y="3762375"/>
              <a:ext cx="1550851" cy="324564"/>
            </a:xfrm>
            <a:prstGeom prst="rect">
              <a:avLst/>
            </a:prstGeom>
          </p:spPr>
          <p:txBody>
            <a:bodyPr wrap="square" lIns="0" tIns="0" rIns="0" bIns="0" rtlCol="0" anchor="t">
              <a:spAutoFit/>
            </a:bodyPr>
            <a:lstStyle/>
            <a:p>
              <a:pPr algn="ctr"/>
              <a:r>
                <a:rPr lang="en-US" sz="1200" dirty="0">
                  <a:latin typeface="Josefin Sans Regular" charset="0"/>
                </a:rPr>
                <a:t>PM’s Rebuild +</a:t>
              </a:r>
            </a:p>
            <a:p>
              <a:pPr algn="ctr"/>
              <a:r>
                <a:rPr lang="en-US" sz="1200" dirty="0">
                  <a:latin typeface="Josefin Sans Regular" charset="0"/>
                </a:rPr>
                <a:t> ECF Pulp</a:t>
              </a:r>
            </a:p>
          </p:txBody>
        </p:sp>
        <p:sp>
          <p:nvSpPr>
            <p:cNvPr id="27" name="TextBox 16"/>
            <p:cNvSpPr txBox="1"/>
            <p:nvPr/>
          </p:nvSpPr>
          <p:spPr>
            <a:xfrm>
              <a:off x="4944058" y="3092738"/>
              <a:ext cx="1752600" cy="247932"/>
            </a:xfrm>
            <a:prstGeom prst="rect">
              <a:avLst/>
            </a:prstGeom>
          </p:spPr>
          <p:txBody>
            <a:bodyPr wrap="square" lIns="0" tIns="0" rIns="0" bIns="0" rtlCol="0" anchor="t">
              <a:spAutoFit/>
            </a:bodyPr>
            <a:lstStyle/>
            <a:p>
              <a:pPr algn="ctr">
                <a:lnSpc>
                  <a:spcPts val="2220"/>
                </a:lnSpc>
              </a:pPr>
              <a:r>
                <a:rPr lang="en-US" sz="1200" dirty="0">
                  <a:latin typeface="Josefin Sans Regular" charset="0"/>
                </a:rPr>
                <a:t> PM#1 + PM#2 + PM#3</a:t>
              </a:r>
            </a:p>
          </p:txBody>
        </p:sp>
        <p:sp>
          <p:nvSpPr>
            <p:cNvPr id="28" name="TextBox 17"/>
            <p:cNvSpPr txBox="1"/>
            <p:nvPr/>
          </p:nvSpPr>
          <p:spPr>
            <a:xfrm>
              <a:off x="5368861" y="1954356"/>
              <a:ext cx="2367122" cy="247932"/>
            </a:xfrm>
            <a:prstGeom prst="rect">
              <a:avLst/>
            </a:prstGeom>
          </p:spPr>
          <p:txBody>
            <a:bodyPr wrap="square" lIns="0" tIns="0" rIns="0" bIns="0" rtlCol="0" anchor="t">
              <a:spAutoFit/>
            </a:bodyPr>
            <a:lstStyle/>
            <a:p>
              <a:pPr algn="ctr">
                <a:lnSpc>
                  <a:spcPts val="2220"/>
                </a:lnSpc>
              </a:pPr>
              <a:r>
                <a:rPr lang="en-US" sz="1200" dirty="0">
                  <a:latin typeface="Josefin Sans Regular" charset="0"/>
                </a:rPr>
                <a:t>3 PMs + BM4(Greenfield)</a:t>
              </a:r>
            </a:p>
          </p:txBody>
        </p:sp>
        <p:cxnSp>
          <p:nvCxnSpPr>
            <p:cNvPr id="29" name="Straight Arrow Connector 28"/>
            <p:cNvCxnSpPr/>
            <p:nvPr/>
          </p:nvCxnSpPr>
          <p:spPr>
            <a:xfrm flipV="1">
              <a:off x="1558952" y="2391778"/>
              <a:ext cx="4959293" cy="24681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9906000" y="2503222"/>
            <a:ext cx="7772400" cy="5029200"/>
            <a:chOff x="9587680" y="2489961"/>
            <a:chExt cx="7162800" cy="4495800"/>
          </a:xfrm>
        </p:grpSpPr>
        <p:graphicFrame>
          <p:nvGraphicFramePr>
            <p:cNvPr id="38" name="Chart 37"/>
            <p:cNvGraphicFramePr>
              <a:graphicFrameLocks/>
            </p:cNvGraphicFramePr>
            <p:nvPr>
              <p:extLst>
                <p:ext uri="{D42A27DB-BD31-4B8C-83A1-F6EECF244321}">
                  <p14:modId xmlns:p14="http://schemas.microsoft.com/office/powerpoint/2010/main" val="1233699689"/>
                </p:ext>
              </p:extLst>
            </p:nvPr>
          </p:nvGraphicFramePr>
          <p:xfrm>
            <a:off x="9587680" y="2489961"/>
            <a:ext cx="7162800" cy="4495800"/>
          </p:xfrm>
          <a:graphic>
            <a:graphicData uri="http://schemas.openxmlformats.org/drawingml/2006/chart">
              <c:chart xmlns:c="http://schemas.openxmlformats.org/drawingml/2006/chart" xmlns:r="http://schemas.openxmlformats.org/officeDocument/2006/relationships" r:id="rId7"/>
            </a:graphicData>
          </a:graphic>
        </p:graphicFrame>
        <p:sp>
          <p:nvSpPr>
            <p:cNvPr id="39" name="TextBox 38"/>
            <p:cNvSpPr txBox="1"/>
            <p:nvPr/>
          </p:nvSpPr>
          <p:spPr>
            <a:xfrm>
              <a:off x="9888444" y="5268437"/>
              <a:ext cx="1247514" cy="357674"/>
            </a:xfrm>
            <a:prstGeom prst="rect">
              <a:avLst/>
            </a:prstGeom>
            <a:noFill/>
          </p:spPr>
          <p:txBody>
            <a:bodyPr wrap="square" rtlCol="0">
              <a:spAutoFit/>
            </a:bodyPr>
            <a:lstStyle/>
            <a:p>
              <a:pPr algn="ctr"/>
              <a:r>
                <a:rPr lang="en-US" sz="2000" dirty="0" smtClean="0">
                  <a:latin typeface="Josefin Sans Regular" charset="0"/>
                </a:rPr>
                <a:t>275</a:t>
              </a:r>
              <a:endParaRPr lang="en-US" sz="2000" dirty="0">
                <a:latin typeface="Josefin Sans Regular" charset="0"/>
              </a:endParaRPr>
            </a:p>
          </p:txBody>
        </p:sp>
        <p:sp>
          <p:nvSpPr>
            <p:cNvPr id="40" name="TextBox 39"/>
            <p:cNvSpPr txBox="1"/>
            <p:nvPr/>
          </p:nvSpPr>
          <p:spPr>
            <a:xfrm>
              <a:off x="15314187" y="2609178"/>
              <a:ext cx="1247514" cy="357674"/>
            </a:xfrm>
            <a:prstGeom prst="rect">
              <a:avLst/>
            </a:prstGeom>
            <a:noFill/>
          </p:spPr>
          <p:txBody>
            <a:bodyPr wrap="square" rtlCol="0">
              <a:spAutoFit/>
            </a:bodyPr>
            <a:lstStyle/>
            <a:p>
              <a:pPr algn="ctr"/>
              <a:r>
                <a:rPr lang="en-US" sz="2000" dirty="0" smtClean="0">
                  <a:latin typeface="Josefin Sans Regular" charset="0"/>
                </a:rPr>
                <a:t>1580</a:t>
              </a:r>
              <a:endParaRPr lang="en-US" sz="2000" dirty="0">
                <a:latin typeface="Josefin Sans Regular" charset="0"/>
              </a:endParaRPr>
            </a:p>
          </p:txBody>
        </p:sp>
        <p:cxnSp>
          <p:nvCxnSpPr>
            <p:cNvPr id="41" name="Straight Arrow Connector 40"/>
            <p:cNvCxnSpPr/>
            <p:nvPr/>
          </p:nvCxnSpPr>
          <p:spPr>
            <a:xfrm flipV="1">
              <a:off x="10896600" y="2983508"/>
              <a:ext cx="4544960" cy="22285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47" name="AutoShape 6"/>
          <p:cNvSpPr/>
          <p:nvPr/>
        </p:nvSpPr>
        <p:spPr>
          <a:xfrm rot="5400000">
            <a:off x="5897880" y="5418332"/>
            <a:ext cx="6492240" cy="0"/>
          </a:xfrm>
          <a:prstGeom prst="line">
            <a:avLst/>
          </a:prstGeom>
          <a:ln w="47625" cap="flat">
            <a:solidFill>
              <a:srgbClr val="578200">
                <a:alpha val="55000"/>
              </a:srgbClr>
            </a:solidFill>
            <a:prstDash val="sysDot"/>
            <a:headEnd type="none" w="sm" len="sm"/>
            <a:tailEnd type="none" w="sm" len="sm"/>
          </a:ln>
        </p:spPr>
      </p:sp>
      <p:sp>
        <p:nvSpPr>
          <p:cNvPr id="51" name="TextBox 5"/>
          <p:cNvSpPr txBox="1"/>
          <p:nvPr/>
        </p:nvSpPr>
        <p:spPr>
          <a:xfrm>
            <a:off x="11410835" y="7754267"/>
            <a:ext cx="4895965" cy="1885131"/>
          </a:xfrm>
          <a:prstGeom prst="rect">
            <a:avLst/>
          </a:prstGeom>
        </p:spPr>
        <p:txBody>
          <a:bodyPr lIns="0" tIns="0" rIns="0" bIns="0" rtlCol="0" anchor="t">
            <a:spAutoFit/>
          </a:bodyPr>
          <a:lstStyle/>
          <a:p>
            <a:pPr algn="ctr">
              <a:lnSpc>
                <a:spcPts val="4899"/>
              </a:lnSpc>
              <a:spcBef>
                <a:spcPct val="0"/>
              </a:spcBef>
            </a:pPr>
            <a:r>
              <a:rPr lang="en-US" sz="2400" dirty="0">
                <a:solidFill>
                  <a:srgbClr val="000000"/>
                </a:solidFill>
                <a:latin typeface="Josefin Sans Regular"/>
              </a:rPr>
              <a:t>2022 : Commenced </a:t>
            </a:r>
            <a:r>
              <a:rPr lang="en-US" sz="2400" dirty="0" smtClean="0">
                <a:solidFill>
                  <a:srgbClr val="000000"/>
                </a:solidFill>
                <a:latin typeface="Josefin Sans Regular"/>
              </a:rPr>
              <a:t>production </a:t>
            </a:r>
            <a:r>
              <a:rPr lang="en-US" sz="2400" dirty="0">
                <a:solidFill>
                  <a:srgbClr val="000000"/>
                </a:solidFill>
                <a:latin typeface="Josefin Sans Regular"/>
              </a:rPr>
              <a:t>from 400 </a:t>
            </a:r>
            <a:r>
              <a:rPr lang="en-US" sz="2400" dirty="0" err="1">
                <a:solidFill>
                  <a:srgbClr val="000000"/>
                </a:solidFill>
                <a:latin typeface="Josefin Sans Regular"/>
              </a:rPr>
              <a:t>tpd</a:t>
            </a:r>
            <a:r>
              <a:rPr lang="en-US" sz="2400" dirty="0">
                <a:solidFill>
                  <a:srgbClr val="000000"/>
                </a:solidFill>
                <a:latin typeface="Josefin Sans Regular"/>
              </a:rPr>
              <a:t> Hard Wood pulp plant at Unit 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r>
              <a:rPr lang="en-US" smtClean="0"/>
              <a:t> / 16</a:t>
            </a:r>
            <a:endParaRPr lang="en-US" dirty="0"/>
          </a:p>
        </p:txBody>
      </p:sp>
    </p:spTree>
    <p:extLst>
      <p:ext uri="{BB962C8B-B14F-4D97-AF65-F5344CB8AC3E}">
        <p14:creationId xmlns:p14="http://schemas.microsoft.com/office/powerpoint/2010/main" val="2121897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6"/>
          <p:cNvGrpSpPr/>
          <p:nvPr/>
        </p:nvGrpSpPr>
        <p:grpSpPr>
          <a:xfrm>
            <a:off x="12003191" y="2247950"/>
            <a:ext cx="4012143" cy="816276"/>
            <a:chOff x="0" y="0"/>
            <a:chExt cx="13768358" cy="1913890"/>
          </a:xfrm>
        </p:grpSpPr>
        <p:sp>
          <p:nvSpPr>
            <p:cNvPr id="22" name="Freeform 7"/>
            <p:cNvSpPr/>
            <p:nvPr/>
          </p:nvSpPr>
          <p:spPr>
            <a:xfrm>
              <a:off x="0" y="0"/>
              <a:ext cx="13768358" cy="1913890"/>
            </a:xfrm>
            <a:custGeom>
              <a:avLst/>
              <a:gdLst/>
              <a:ahLst/>
              <a:cxnLst/>
              <a:rect l="l" t="t" r="r" b="b"/>
              <a:pathLst>
                <a:path w="13768358" h="1913890">
                  <a:moveTo>
                    <a:pt x="13643897" y="1913890"/>
                  </a:moveTo>
                  <a:lnTo>
                    <a:pt x="124460" y="1913890"/>
                  </a:lnTo>
                  <a:cubicBezTo>
                    <a:pt x="55880" y="1913890"/>
                    <a:pt x="0" y="1858010"/>
                    <a:pt x="0" y="1789430"/>
                  </a:cubicBezTo>
                  <a:lnTo>
                    <a:pt x="0" y="124460"/>
                  </a:lnTo>
                  <a:cubicBezTo>
                    <a:pt x="0" y="55880"/>
                    <a:pt x="55880" y="0"/>
                    <a:pt x="124460" y="0"/>
                  </a:cubicBezTo>
                  <a:lnTo>
                    <a:pt x="13643897" y="0"/>
                  </a:lnTo>
                  <a:cubicBezTo>
                    <a:pt x="13712478" y="0"/>
                    <a:pt x="13768358" y="55880"/>
                    <a:pt x="13768358" y="124460"/>
                  </a:cubicBezTo>
                  <a:lnTo>
                    <a:pt x="13768358" y="1789430"/>
                  </a:lnTo>
                  <a:cubicBezTo>
                    <a:pt x="13768358" y="1858010"/>
                    <a:pt x="13712478" y="1913890"/>
                    <a:pt x="13643897" y="1913890"/>
                  </a:cubicBezTo>
                  <a:close/>
                </a:path>
              </a:pathLst>
            </a:custGeom>
            <a:solidFill>
              <a:srgbClr val="4E9F00"/>
            </a:solidFill>
          </p:spPr>
        </p:sp>
      </p:grpSp>
      <p:sp>
        <p:nvSpPr>
          <p:cNvPr id="2" name="TextBox 2"/>
          <p:cNvSpPr txBox="1"/>
          <p:nvPr/>
        </p:nvSpPr>
        <p:spPr>
          <a:xfrm>
            <a:off x="2035280" y="545134"/>
            <a:ext cx="12903525" cy="863600"/>
          </a:xfrm>
          <a:prstGeom prst="rect">
            <a:avLst/>
          </a:prstGeom>
        </p:spPr>
        <p:txBody>
          <a:bodyPr lIns="0" tIns="0" rIns="0" bIns="0" rtlCol="0" anchor="t">
            <a:spAutoFit/>
          </a:bodyPr>
          <a:lstStyle/>
          <a:p>
            <a:pPr>
              <a:lnSpc>
                <a:spcPts val="7000"/>
              </a:lnSpc>
              <a:spcBef>
                <a:spcPct val="0"/>
              </a:spcBef>
            </a:pPr>
            <a:r>
              <a:rPr lang="en-US" sz="5000">
                <a:solidFill>
                  <a:srgbClr val="000000"/>
                </a:solidFill>
                <a:latin typeface="Josefin Sans Regular"/>
              </a:rPr>
              <a:t>Growth in Power Generation</a:t>
            </a:r>
          </a:p>
        </p:txBody>
      </p:sp>
      <p:sp>
        <p:nvSpPr>
          <p:cNvPr id="3" name="AutoShape 3"/>
          <p:cNvSpPr/>
          <p:nvPr/>
        </p:nvSpPr>
        <p:spPr>
          <a:xfrm>
            <a:off x="2035280" y="1408734"/>
            <a:ext cx="1422034" cy="0"/>
          </a:xfrm>
          <a:prstGeom prst="line">
            <a:avLst/>
          </a:prstGeom>
          <a:ln w="47625" cap="flat">
            <a:solidFill>
              <a:srgbClr val="4E9F00"/>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028700" y="3761343"/>
            <a:ext cx="9086746" cy="5100071"/>
          </a:xfrm>
          <a:prstGeom prst="rect">
            <a:avLst/>
          </a:prstGeom>
        </p:spPr>
      </p:pic>
      <p:pic>
        <p:nvPicPr>
          <p:cNvPr id="5" name="Picture 5"/>
          <p:cNvPicPr>
            <a:picLocks noChangeAspect="1"/>
          </p:cNvPicPr>
          <p:nvPr/>
        </p:nvPicPr>
        <p:blipFill>
          <a:blip r:embed="rId3"/>
          <a:srcRect/>
          <a:stretch>
            <a:fillRect/>
          </a:stretch>
        </p:blipFill>
        <p:spPr>
          <a:xfrm>
            <a:off x="11251084" y="3761343"/>
            <a:ext cx="5697070" cy="4121285"/>
          </a:xfrm>
          <a:prstGeom prst="rect">
            <a:avLst/>
          </a:prstGeom>
        </p:spPr>
      </p:pic>
      <p:grpSp>
        <p:nvGrpSpPr>
          <p:cNvPr id="6" name="Group 6"/>
          <p:cNvGrpSpPr/>
          <p:nvPr/>
        </p:nvGrpSpPr>
        <p:grpSpPr>
          <a:xfrm>
            <a:off x="2232923" y="2247949"/>
            <a:ext cx="6678300" cy="928326"/>
            <a:chOff x="0" y="0"/>
            <a:chExt cx="13768358" cy="1913890"/>
          </a:xfrm>
        </p:grpSpPr>
        <p:sp>
          <p:nvSpPr>
            <p:cNvPr id="7" name="Freeform 7"/>
            <p:cNvSpPr/>
            <p:nvPr/>
          </p:nvSpPr>
          <p:spPr>
            <a:xfrm>
              <a:off x="0" y="0"/>
              <a:ext cx="13768358" cy="1913890"/>
            </a:xfrm>
            <a:custGeom>
              <a:avLst/>
              <a:gdLst/>
              <a:ahLst/>
              <a:cxnLst/>
              <a:rect l="l" t="t" r="r" b="b"/>
              <a:pathLst>
                <a:path w="13768358" h="1913890">
                  <a:moveTo>
                    <a:pt x="13643897" y="1913890"/>
                  </a:moveTo>
                  <a:lnTo>
                    <a:pt x="124460" y="1913890"/>
                  </a:lnTo>
                  <a:cubicBezTo>
                    <a:pt x="55880" y="1913890"/>
                    <a:pt x="0" y="1858010"/>
                    <a:pt x="0" y="1789430"/>
                  </a:cubicBezTo>
                  <a:lnTo>
                    <a:pt x="0" y="124460"/>
                  </a:lnTo>
                  <a:cubicBezTo>
                    <a:pt x="0" y="55880"/>
                    <a:pt x="55880" y="0"/>
                    <a:pt x="124460" y="0"/>
                  </a:cubicBezTo>
                  <a:lnTo>
                    <a:pt x="13643897" y="0"/>
                  </a:lnTo>
                  <a:cubicBezTo>
                    <a:pt x="13712478" y="0"/>
                    <a:pt x="13768358" y="55880"/>
                    <a:pt x="13768358" y="124460"/>
                  </a:cubicBezTo>
                  <a:lnTo>
                    <a:pt x="13768358" y="1789430"/>
                  </a:lnTo>
                  <a:cubicBezTo>
                    <a:pt x="13768358" y="1858010"/>
                    <a:pt x="13712478" y="1913890"/>
                    <a:pt x="13643897" y="1913890"/>
                  </a:cubicBezTo>
                  <a:close/>
                </a:path>
              </a:pathLst>
            </a:custGeom>
            <a:solidFill>
              <a:srgbClr val="4E9F00"/>
            </a:solidFill>
          </p:spPr>
        </p:sp>
      </p:grpSp>
      <p:sp>
        <p:nvSpPr>
          <p:cNvPr id="8" name="TextBox 8"/>
          <p:cNvSpPr txBox="1"/>
          <p:nvPr/>
        </p:nvSpPr>
        <p:spPr>
          <a:xfrm>
            <a:off x="2701700" y="2416837"/>
            <a:ext cx="5740746" cy="523875"/>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Josefin Sans Regular"/>
              </a:rPr>
              <a:t>Captive Power Generation</a:t>
            </a:r>
          </a:p>
        </p:txBody>
      </p:sp>
      <p:sp>
        <p:nvSpPr>
          <p:cNvPr id="11" name="TextBox 11"/>
          <p:cNvSpPr txBox="1"/>
          <p:nvPr/>
        </p:nvSpPr>
        <p:spPr>
          <a:xfrm>
            <a:off x="12318712" y="2416837"/>
            <a:ext cx="3381102" cy="523875"/>
          </a:xfrm>
          <a:prstGeom prst="rect">
            <a:avLst/>
          </a:prstGeom>
        </p:spPr>
        <p:txBody>
          <a:bodyPr lIns="0" tIns="0" rIns="0" bIns="0" rtlCol="0" anchor="t">
            <a:spAutoFit/>
          </a:bodyPr>
          <a:lstStyle/>
          <a:p>
            <a:pPr algn="ctr">
              <a:lnSpc>
                <a:spcPts val="4200"/>
              </a:lnSpc>
              <a:spcBef>
                <a:spcPct val="0"/>
              </a:spcBef>
            </a:pPr>
            <a:r>
              <a:rPr lang="en-US" sz="3000" dirty="0">
                <a:solidFill>
                  <a:schemeClr val="bg1"/>
                </a:solidFill>
                <a:latin typeface="Josefin Sans Regular"/>
              </a:rPr>
              <a:t>Wind Farm </a:t>
            </a:r>
          </a:p>
        </p:txBody>
      </p:sp>
      <p:sp>
        <p:nvSpPr>
          <p:cNvPr id="12" name="TextBox 12"/>
          <p:cNvSpPr txBox="1"/>
          <p:nvPr/>
        </p:nvSpPr>
        <p:spPr>
          <a:xfrm>
            <a:off x="11538969" y="7629974"/>
            <a:ext cx="4940588" cy="1263015"/>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00000"/>
                </a:solidFill>
                <a:latin typeface="Josefin Sans Regular"/>
              </a:rPr>
              <a:t>Green Energy</a:t>
            </a:r>
          </a:p>
          <a:p>
            <a:pPr marL="518160" lvl="1" indent="-259080">
              <a:lnSpc>
                <a:spcPts val="3359"/>
              </a:lnSpc>
              <a:buFont typeface="Arial"/>
              <a:buChar char="•"/>
            </a:pPr>
            <a:r>
              <a:rPr lang="en-US" sz="2400">
                <a:solidFill>
                  <a:srgbClr val="000000"/>
                </a:solidFill>
                <a:latin typeface="Josefin Sans Regular"/>
              </a:rPr>
              <a:t>Wind power is exported to the State grid.</a:t>
            </a:r>
          </a:p>
        </p:txBody>
      </p:sp>
      <p:pic>
        <p:nvPicPr>
          <p:cNvPr id="14" name="Picture 14"/>
          <p:cNvPicPr>
            <a:picLocks noChangeAspect="1"/>
          </p:cNvPicPr>
          <p:nvPr/>
        </p:nvPicPr>
        <p:blipFill>
          <a:blip r:embed="rId4"/>
          <a:srcRect/>
          <a:stretch>
            <a:fillRect/>
          </a:stretch>
        </p:blipFill>
        <p:spPr>
          <a:xfrm>
            <a:off x="16460507" y="325416"/>
            <a:ext cx="1697481" cy="610557"/>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28700" y="487025"/>
            <a:ext cx="790149" cy="897897"/>
          </a:xfrm>
          <a:prstGeom prst="rect">
            <a:avLst/>
          </a:prstGeom>
        </p:spPr>
      </p:pic>
      <p:sp>
        <p:nvSpPr>
          <p:cNvPr id="18" name="AutoShape 6"/>
          <p:cNvSpPr/>
          <p:nvPr/>
        </p:nvSpPr>
        <p:spPr>
          <a:xfrm rot="5400000">
            <a:off x="7498080" y="5692044"/>
            <a:ext cx="6492240" cy="0"/>
          </a:xfrm>
          <a:prstGeom prst="line">
            <a:avLst/>
          </a:prstGeom>
          <a:ln w="47625" cap="flat">
            <a:solidFill>
              <a:srgbClr val="578200">
                <a:alpha val="55000"/>
              </a:srgbClr>
            </a:solidFill>
            <a:prstDash val="sysDot"/>
            <a:headEnd type="none" w="sm" len="sm"/>
            <a:tailEnd type="none" w="sm" len="sm"/>
          </a:ln>
        </p:spPr>
      </p:sp>
      <p:sp>
        <p:nvSpPr>
          <p:cNvPr id="9" name="Slide Number Placeholder 8"/>
          <p:cNvSpPr>
            <a:spLocks noGrp="1"/>
          </p:cNvSpPr>
          <p:nvPr>
            <p:ph type="sldNum" sz="quarter" idx="12"/>
          </p:nvPr>
        </p:nvSpPr>
        <p:spPr/>
        <p:txBody>
          <a:bodyPr/>
          <a:lstStyle/>
          <a:p>
            <a:fld id="{B6F15528-21DE-4FAA-801E-634DDDAF4B2B}" type="slidenum">
              <a:rPr lang="en-US" smtClean="0"/>
              <a:pPr/>
              <a:t>6</a:t>
            </a:fld>
            <a:r>
              <a:rPr lang="en-US" smtClean="0"/>
              <a:t> / 16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35280" y="545134"/>
            <a:ext cx="12903525" cy="863600"/>
          </a:xfrm>
          <a:prstGeom prst="rect">
            <a:avLst/>
          </a:prstGeom>
        </p:spPr>
        <p:txBody>
          <a:bodyPr lIns="0" tIns="0" rIns="0" bIns="0" rtlCol="0" anchor="t">
            <a:spAutoFit/>
          </a:bodyPr>
          <a:lstStyle/>
          <a:p>
            <a:pPr>
              <a:lnSpc>
                <a:spcPts val="7000"/>
              </a:lnSpc>
              <a:spcBef>
                <a:spcPct val="0"/>
              </a:spcBef>
            </a:pPr>
            <a:r>
              <a:rPr lang="en-US" sz="5000" dirty="0">
                <a:solidFill>
                  <a:srgbClr val="000000"/>
                </a:solidFill>
                <a:latin typeface="Josefin Sans Regular"/>
              </a:rPr>
              <a:t>Growth in </a:t>
            </a:r>
            <a:r>
              <a:rPr lang="en-US" sz="5000" dirty="0" smtClean="0">
                <a:solidFill>
                  <a:srgbClr val="000000"/>
                </a:solidFill>
                <a:latin typeface="Josefin Sans Regular"/>
              </a:rPr>
              <a:t>Plantation</a:t>
            </a:r>
            <a:endParaRPr lang="en-US" sz="5000" dirty="0">
              <a:solidFill>
                <a:srgbClr val="000000"/>
              </a:solidFill>
              <a:latin typeface="Josefin Sans Regular"/>
            </a:endParaRPr>
          </a:p>
        </p:txBody>
      </p:sp>
      <p:sp>
        <p:nvSpPr>
          <p:cNvPr id="3" name="AutoShape 3"/>
          <p:cNvSpPr/>
          <p:nvPr/>
        </p:nvSpPr>
        <p:spPr>
          <a:xfrm>
            <a:off x="2035280" y="1408734"/>
            <a:ext cx="1422034" cy="0"/>
          </a:xfrm>
          <a:prstGeom prst="line">
            <a:avLst/>
          </a:prstGeom>
          <a:ln w="47625" cap="flat">
            <a:solidFill>
              <a:srgbClr val="4E9F00"/>
            </a:solidFill>
            <a:prstDash val="solid"/>
            <a:headEnd type="none" w="sm" len="sm"/>
            <a:tailEnd type="none" w="sm" len="sm"/>
          </a:ln>
        </p:spPr>
      </p:sp>
      <p:grpSp>
        <p:nvGrpSpPr>
          <p:cNvPr id="4" name="Group 4"/>
          <p:cNvGrpSpPr/>
          <p:nvPr/>
        </p:nvGrpSpPr>
        <p:grpSpPr>
          <a:xfrm>
            <a:off x="1028700" y="2091289"/>
            <a:ext cx="5142667" cy="3471237"/>
            <a:chOff x="0" y="0"/>
            <a:chExt cx="3173842" cy="2142304"/>
          </a:xfrm>
        </p:grpSpPr>
        <p:sp>
          <p:nvSpPr>
            <p:cNvPr id="5" name="Freeform 5"/>
            <p:cNvSpPr/>
            <p:nvPr/>
          </p:nvSpPr>
          <p:spPr>
            <a:xfrm>
              <a:off x="31750" y="31750"/>
              <a:ext cx="3110342" cy="2078804"/>
            </a:xfrm>
            <a:custGeom>
              <a:avLst/>
              <a:gdLst/>
              <a:ahLst/>
              <a:cxnLst/>
              <a:rect l="l" t="t" r="r" b="b"/>
              <a:pathLst>
                <a:path w="3110342" h="2078804">
                  <a:moveTo>
                    <a:pt x="3017632" y="2078804"/>
                  </a:moveTo>
                  <a:lnTo>
                    <a:pt x="92710" y="2078804"/>
                  </a:lnTo>
                  <a:cubicBezTo>
                    <a:pt x="41910" y="2078804"/>
                    <a:pt x="0" y="2036894"/>
                    <a:pt x="0" y="1986094"/>
                  </a:cubicBezTo>
                  <a:lnTo>
                    <a:pt x="0" y="92710"/>
                  </a:lnTo>
                  <a:cubicBezTo>
                    <a:pt x="0" y="41910"/>
                    <a:pt x="41910" y="0"/>
                    <a:pt x="92710" y="0"/>
                  </a:cubicBezTo>
                  <a:lnTo>
                    <a:pt x="3016362" y="0"/>
                  </a:lnTo>
                  <a:cubicBezTo>
                    <a:pt x="3067162" y="0"/>
                    <a:pt x="3109072" y="41910"/>
                    <a:pt x="3109072" y="92710"/>
                  </a:cubicBezTo>
                  <a:lnTo>
                    <a:pt x="3109072" y="1984824"/>
                  </a:lnTo>
                  <a:cubicBezTo>
                    <a:pt x="3110342" y="2036894"/>
                    <a:pt x="3068432" y="2078804"/>
                    <a:pt x="3017632" y="2078804"/>
                  </a:cubicBezTo>
                  <a:close/>
                </a:path>
              </a:pathLst>
            </a:custGeom>
            <a:solidFill>
              <a:srgbClr val="FEFEFE"/>
            </a:solidFill>
          </p:spPr>
        </p:sp>
        <p:sp>
          <p:nvSpPr>
            <p:cNvPr id="6" name="Freeform 6"/>
            <p:cNvSpPr/>
            <p:nvPr/>
          </p:nvSpPr>
          <p:spPr>
            <a:xfrm>
              <a:off x="0" y="0"/>
              <a:ext cx="3173842" cy="2142304"/>
            </a:xfrm>
            <a:custGeom>
              <a:avLst/>
              <a:gdLst/>
              <a:ahLst/>
              <a:cxnLst/>
              <a:rect l="l" t="t" r="r" b="b"/>
              <a:pathLst>
                <a:path w="3173842" h="2142304">
                  <a:moveTo>
                    <a:pt x="3049382" y="59690"/>
                  </a:moveTo>
                  <a:cubicBezTo>
                    <a:pt x="3084942" y="59690"/>
                    <a:pt x="3114151" y="88900"/>
                    <a:pt x="3114151" y="124460"/>
                  </a:cubicBezTo>
                  <a:lnTo>
                    <a:pt x="3114151" y="2017844"/>
                  </a:lnTo>
                  <a:cubicBezTo>
                    <a:pt x="3114151" y="2053404"/>
                    <a:pt x="3084942" y="2082614"/>
                    <a:pt x="3049382" y="2082614"/>
                  </a:cubicBezTo>
                  <a:lnTo>
                    <a:pt x="124460" y="2082614"/>
                  </a:lnTo>
                  <a:cubicBezTo>
                    <a:pt x="88900" y="2082614"/>
                    <a:pt x="59690" y="2053404"/>
                    <a:pt x="59690" y="2017844"/>
                  </a:cubicBezTo>
                  <a:lnTo>
                    <a:pt x="59690" y="124460"/>
                  </a:lnTo>
                  <a:cubicBezTo>
                    <a:pt x="59690" y="88900"/>
                    <a:pt x="88900" y="59690"/>
                    <a:pt x="124460" y="59690"/>
                  </a:cubicBezTo>
                  <a:lnTo>
                    <a:pt x="3049382" y="59690"/>
                  </a:lnTo>
                  <a:moveTo>
                    <a:pt x="3049382" y="0"/>
                  </a:moveTo>
                  <a:lnTo>
                    <a:pt x="124460" y="0"/>
                  </a:lnTo>
                  <a:cubicBezTo>
                    <a:pt x="55880" y="0"/>
                    <a:pt x="0" y="55880"/>
                    <a:pt x="0" y="124460"/>
                  </a:cubicBezTo>
                  <a:lnTo>
                    <a:pt x="0" y="2017844"/>
                  </a:lnTo>
                  <a:cubicBezTo>
                    <a:pt x="0" y="2086424"/>
                    <a:pt x="55880" y="2142304"/>
                    <a:pt x="124460" y="2142304"/>
                  </a:cubicBezTo>
                  <a:lnTo>
                    <a:pt x="3049382" y="2142304"/>
                  </a:lnTo>
                  <a:cubicBezTo>
                    <a:pt x="3117962" y="2142304"/>
                    <a:pt x="3173842" y="2086424"/>
                    <a:pt x="3173842" y="2017844"/>
                  </a:cubicBezTo>
                  <a:lnTo>
                    <a:pt x="3173842" y="124460"/>
                  </a:lnTo>
                  <a:cubicBezTo>
                    <a:pt x="3173842" y="55880"/>
                    <a:pt x="3117962" y="0"/>
                    <a:pt x="3049382" y="0"/>
                  </a:cubicBezTo>
                  <a:close/>
                </a:path>
              </a:pathLst>
            </a:custGeom>
            <a:solidFill>
              <a:srgbClr val="4E9F00"/>
            </a:solidFill>
          </p:spPr>
        </p:sp>
      </p:grpSp>
      <p:grpSp>
        <p:nvGrpSpPr>
          <p:cNvPr id="7" name="Group 7"/>
          <p:cNvGrpSpPr/>
          <p:nvPr/>
        </p:nvGrpSpPr>
        <p:grpSpPr>
          <a:xfrm>
            <a:off x="1028700" y="5787063"/>
            <a:ext cx="5142667" cy="3471237"/>
            <a:chOff x="0" y="0"/>
            <a:chExt cx="3173842" cy="2142304"/>
          </a:xfrm>
        </p:grpSpPr>
        <p:sp>
          <p:nvSpPr>
            <p:cNvPr id="8" name="Freeform 8"/>
            <p:cNvSpPr/>
            <p:nvPr/>
          </p:nvSpPr>
          <p:spPr>
            <a:xfrm>
              <a:off x="31750" y="31750"/>
              <a:ext cx="3110342" cy="2078804"/>
            </a:xfrm>
            <a:custGeom>
              <a:avLst/>
              <a:gdLst/>
              <a:ahLst/>
              <a:cxnLst/>
              <a:rect l="l" t="t" r="r" b="b"/>
              <a:pathLst>
                <a:path w="3110342" h="2078804">
                  <a:moveTo>
                    <a:pt x="3017632" y="2078804"/>
                  </a:moveTo>
                  <a:lnTo>
                    <a:pt x="92710" y="2078804"/>
                  </a:lnTo>
                  <a:cubicBezTo>
                    <a:pt x="41910" y="2078804"/>
                    <a:pt x="0" y="2036894"/>
                    <a:pt x="0" y="1986094"/>
                  </a:cubicBezTo>
                  <a:lnTo>
                    <a:pt x="0" y="92710"/>
                  </a:lnTo>
                  <a:cubicBezTo>
                    <a:pt x="0" y="41910"/>
                    <a:pt x="41910" y="0"/>
                    <a:pt x="92710" y="0"/>
                  </a:cubicBezTo>
                  <a:lnTo>
                    <a:pt x="3016362" y="0"/>
                  </a:lnTo>
                  <a:cubicBezTo>
                    <a:pt x="3067162" y="0"/>
                    <a:pt x="3109072" y="41910"/>
                    <a:pt x="3109072" y="92710"/>
                  </a:cubicBezTo>
                  <a:lnTo>
                    <a:pt x="3109072" y="1984824"/>
                  </a:lnTo>
                  <a:cubicBezTo>
                    <a:pt x="3110342" y="2036894"/>
                    <a:pt x="3068432" y="2078804"/>
                    <a:pt x="3017632" y="2078804"/>
                  </a:cubicBezTo>
                  <a:close/>
                </a:path>
              </a:pathLst>
            </a:custGeom>
            <a:solidFill>
              <a:srgbClr val="FEFEFE"/>
            </a:solidFill>
          </p:spPr>
        </p:sp>
        <p:sp>
          <p:nvSpPr>
            <p:cNvPr id="9" name="Freeform 9"/>
            <p:cNvSpPr/>
            <p:nvPr/>
          </p:nvSpPr>
          <p:spPr>
            <a:xfrm>
              <a:off x="0" y="0"/>
              <a:ext cx="3173842" cy="2142304"/>
            </a:xfrm>
            <a:custGeom>
              <a:avLst/>
              <a:gdLst/>
              <a:ahLst/>
              <a:cxnLst/>
              <a:rect l="l" t="t" r="r" b="b"/>
              <a:pathLst>
                <a:path w="3173842" h="2142304">
                  <a:moveTo>
                    <a:pt x="3049382" y="59690"/>
                  </a:moveTo>
                  <a:cubicBezTo>
                    <a:pt x="3084942" y="59690"/>
                    <a:pt x="3114151" y="88900"/>
                    <a:pt x="3114151" y="124460"/>
                  </a:cubicBezTo>
                  <a:lnTo>
                    <a:pt x="3114151" y="2017844"/>
                  </a:lnTo>
                  <a:cubicBezTo>
                    <a:pt x="3114151" y="2053404"/>
                    <a:pt x="3084942" y="2082614"/>
                    <a:pt x="3049382" y="2082614"/>
                  </a:cubicBezTo>
                  <a:lnTo>
                    <a:pt x="124460" y="2082614"/>
                  </a:lnTo>
                  <a:cubicBezTo>
                    <a:pt x="88900" y="2082614"/>
                    <a:pt x="59690" y="2053404"/>
                    <a:pt x="59690" y="2017844"/>
                  </a:cubicBezTo>
                  <a:lnTo>
                    <a:pt x="59690" y="124460"/>
                  </a:lnTo>
                  <a:cubicBezTo>
                    <a:pt x="59690" y="88900"/>
                    <a:pt x="88900" y="59690"/>
                    <a:pt x="124460" y="59690"/>
                  </a:cubicBezTo>
                  <a:lnTo>
                    <a:pt x="3049382" y="59690"/>
                  </a:lnTo>
                  <a:moveTo>
                    <a:pt x="3049382" y="0"/>
                  </a:moveTo>
                  <a:lnTo>
                    <a:pt x="124460" y="0"/>
                  </a:lnTo>
                  <a:cubicBezTo>
                    <a:pt x="55880" y="0"/>
                    <a:pt x="0" y="55880"/>
                    <a:pt x="0" y="124460"/>
                  </a:cubicBezTo>
                  <a:lnTo>
                    <a:pt x="0" y="2017844"/>
                  </a:lnTo>
                  <a:cubicBezTo>
                    <a:pt x="0" y="2086424"/>
                    <a:pt x="55880" y="2142304"/>
                    <a:pt x="124460" y="2142304"/>
                  </a:cubicBezTo>
                  <a:lnTo>
                    <a:pt x="3049382" y="2142304"/>
                  </a:lnTo>
                  <a:cubicBezTo>
                    <a:pt x="3117962" y="2142304"/>
                    <a:pt x="3173842" y="2086424"/>
                    <a:pt x="3173842" y="2017844"/>
                  </a:cubicBezTo>
                  <a:lnTo>
                    <a:pt x="3173842" y="124460"/>
                  </a:lnTo>
                  <a:cubicBezTo>
                    <a:pt x="3173842" y="55880"/>
                    <a:pt x="3117962" y="0"/>
                    <a:pt x="3049382" y="0"/>
                  </a:cubicBezTo>
                  <a:close/>
                </a:path>
              </a:pathLst>
            </a:custGeom>
            <a:solidFill>
              <a:srgbClr val="4E9F00"/>
            </a:solidFill>
          </p:spPr>
        </p:sp>
      </p:grpSp>
      <p:grpSp>
        <p:nvGrpSpPr>
          <p:cNvPr id="10" name="Group 10"/>
          <p:cNvGrpSpPr/>
          <p:nvPr/>
        </p:nvGrpSpPr>
        <p:grpSpPr>
          <a:xfrm>
            <a:off x="6572667" y="2091289"/>
            <a:ext cx="5142667" cy="3471237"/>
            <a:chOff x="0" y="0"/>
            <a:chExt cx="3173842" cy="2142304"/>
          </a:xfrm>
        </p:grpSpPr>
        <p:sp>
          <p:nvSpPr>
            <p:cNvPr id="11" name="Freeform 11"/>
            <p:cNvSpPr/>
            <p:nvPr/>
          </p:nvSpPr>
          <p:spPr>
            <a:xfrm>
              <a:off x="31750" y="31750"/>
              <a:ext cx="3110342" cy="2078804"/>
            </a:xfrm>
            <a:custGeom>
              <a:avLst/>
              <a:gdLst/>
              <a:ahLst/>
              <a:cxnLst/>
              <a:rect l="l" t="t" r="r" b="b"/>
              <a:pathLst>
                <a:path w="3110342" h="2078804">
                  <a:moveTo>
                    <a:pt x="3017632" y="2078804"/>
                  </a:moveTo>
                  <a:lnTo>
                    <a:pt x="92710" y="2078804"/>
                  </a:lnTo>
                  <a:cubicBezTo>
                    <a:pt x="41910" y="2078804"/>
                    <a:pt x="0" y="2036894"/>
                    <a:pt x="0" y="1986094"/>
                  </a:cubicBezTo>
                  <a:lnTo>
                    <a:pt x="0" y="92710"/>
                  </a:lnTo>
                  <a:cubicBezTo>
                    <a:pt x="0" y="41910"/>
                    <a:pt x="41910" y="0"/>
                    <a:pt x="92710" y="0"/>
                  </a:cubicBezTo>
                  <a:lnTo>
                    <a:pt x="3016362" y="0"/>
                  </a:lnTo>
                  <a:cubicBezTo>
                    <a:pt x="3067162" y="0"/>
                    <a:pt x="3109072" y="41910"/>
                    <a:pt x="3109072" y="92710"/>
                  </a:cubicBezTo>
                  <a:lnTo>
                    <a:pt x="3109072" y="1984824"/>
                  </a:lnTo>
                  <a:cubicBezTo>
                    <a:pt x="3110342" y="2036894"/>
                    <a:pt x="3068432" y="2078804"/>
                    <a:pt x="3017632" y="2078804"/>
                  </a:cubicBezTo>
                  <a:close/>
                </a:path>
              </a:pathLst>
            </a:custGeom>
            <a:solidFill>
              <a:srgbClr val="FEFEFE"/>
            </a:solidFill>
          </p:spPr>
        </p:sp>
        <p:sp>
          <p:nvSpPr>
            <p:cNvPr id="12" name="Freeform 12"/>
            <p:cNvSpPr/>
            <p:nvPr/>
          </p:nvSpPr>
          <p:spPr>
            <a:xfrm>
              <a:off x="0" y="0"/>
              <a:ext cx="3173842" cy="2142304"/>
            </a:xfrm>
            <a:custGeom>
              <a:avLst/>
              <a:gdLst/>
              <a:ahLst/>
              <a:cxnLst/>
              <a:rect l="l" t="t" r="r" b="b"/>
              <a:pathLst>
                <a:path w="3173842" h="2142304">
                  <a:moveTo>
                    <a:pt x="3049382" y="59690"/>
                  </a:moveTo>
                  <a:cubicBezTo>
                    <a:pt x="3084942" y="59690"/>
                    <a:pt x="3114151" y="88900"/>
                    <a:pt x="3114151" y="124460"/>
                  </a:cubicBezTo>
                  <a:lnTo>
                    <a:pt x="3114151" y="2017844"/>
                  </a:lnTo>
                  <a:cubicBezTo>
                    <a:pt x="3114151" y="2053404"/>
                    <a:pt x="3084942" y="2082614"/>
                    <a:pt x="3049382" y="2082614"/>
                  </a:cubicBezTo>
                  <a:lnTo>
                    <a:pt x="124460" y="2082614"/>
                  </a:lnTo>
                  <a:cubicBezTo>
                    <a:pt x="88900" y="2082614"/>
                    <a:pt x="59690" y="2053404"/>
                    <a:pt x="59690" y="2017844"/>
                  </a:cubicBezTo>
                  <a:lnTo>
                    <a:pt x="59690" y="124460"/>
                  </a:lnTo>
                  <a:cubicBezTo>
                    <a:pt x="59690" y="88900"/>
                    <a:pt x="88900" y="59690"/>
                    <a:pt x="124460" y="59690"/>
                  </a:cubicBezTo>
                  <a:lnTo>
                    <a:pt x="3049382" y="59690"/>
                  </a:lnTo>
                  <a:moveTo>
                    <a:pt x="3049382" y="0"/>
                  </a:moveTo>
                  <a:lnTo>
                    <a:pt x="124460" y="0"/>
                  </a:lnTo>
                  <a:cubicBezTo>
                    <a:pt x="55880" y="0"/>
                    <a:pt x="0" y="55880"/>
                    <a:pt x="0" y="124460"/>
                  </a:cubicBezTo>
                  <a:lnTo>
                    <a:pt x="0" y="2017844"/>
                  </a:lnTo>
                  <a:cubicBezTo>
                    <a:pt x="0" y="2086424"/>
                    <a:pt x="55880" y="2142304"/>
                    <a:pt x="124460" y="2142304"/>
                  </a:cubicBezTo>
                  <a:lnTo>
                    <a:pt x="3049382" y="2142304"/>
                  </a:lnTo>
                  <a:cubicBezTo>
                    <a:pt x="3117962" y="2142304"/>
                    <a:pt x="3173842" y="2086424"/>
                    <a:pt x="3173842" y="2017844"/>
                  </a:cubicBezTo>
                  <a:lnTo>
                    <a:pt x="3173842" y="124460"/>
                  </a:lnTo>
                  <a:cubicBezTo>
                    <a:pt x="3173842" y="55880"/>
                    <a:pt x="3117962" y="0"/>
                    <a:pt x="3049382" y="0"/>
                  </a:cubicBezTo>
                  <a:close/>
                </a:path>
              </a:pathLst>
            </a:custGeom>
            <a:solidFill>
              <a:srgbClr val="4E9F00"/>
            </a:solidFill>
          </p:spPr>
        </p:sp>
      </p:grpSp>
      <p:grpSp>
        <p:nvGrpSpPr>
          <p:cNvPr id="13" name="Group 13"/>
          <p:cNvGrpSpPr/>
          <p:nvPr/>
        </p:nvGrpSpPr>
        <p:grpSpPr>
          <a:xfrm>
            <a:off x="6572667" y="5787063"/>
            <a:ext cx="5142667" cy="3471237"/>
            <a:chOff x="0" y="0"/>
            <a:chExt cx="3173842" cy="2142304"/>
          </a:xfrm>
        </p:grpSpPr>
        <p:sp>
          <p:nvSpPr>
            <p:cNvPr id="14" name="Freeform 14"/>
            <p:cNvSpPr/>
            <p:nvPr/>
          </p:nvSpPr>
          <p:spPr>
            <a:xfrm>
              <a:off x="31750" y="31750"/>
              <a:ext cx="3110342" cy="2078804"/>
            </a:xfrm>
            <a:custGeom>
              <a:avLst/>
              <a:gdLst/>
              <a:ahLst/>
              <a:cxnLst/>
              <a:rect l="l" t="t" r="r" b="b"/>
              <a:pathLst>
                <a:path w="3110342" h="2078804">
                  <a:moveTo>
                    <a:pt x="3017632" y="2078804"/>
                  </a:moveTo>
                  <a:lnTo>
                    <a:pt x="92710" y="2078804"/>
                  </a:lnTo>
                  <a:cubicBezTo>
                    <a:pt x="41910" y="2078804"/>
                    <a:pt x="0" y="2036894"/>
                    <a:pt x="0" y="1986094"/>
                  </a:cubicBezTo>
                  <a:lnTo>
                    <a:pt x="0" y="92710"/>
                  </a:lnTo>
                  <a:cubicBezTo>
                    <a:pt x="0" y="41910"/>
                    <a:pt x="41910" y="0"/>
                    <a:pt x="92710" y="0"/>
                  </a:cubicBezTo>
                  <a:lnTo>
                    <a:pt x="3016362" y="0"/>
                  </a:lnTo>
                  <a:cubicBezTo>
                    <a:pt x="3067162" y="0"/>
                    <a:pt x="3109072" y="41910"/>
                    <a:pt x="3109072" y="92710"/>
                  </a:cubicBezTo>
                  <a:lnTo>
                    <a:pt x="3109072" y="1984824"/>
                  </a:lnTo>
                  <a:cubicBezTo>
                    <a:pt x="3110342" y="2036894"/>
                    <a:pt x="3068432" y="2078804"/>
                    <a:pt x="3017632" y="2078804"/>
                  </a:cubicBezTo>
                  <a:close/>
                </a:path>
              </a:pathLst>
            </a:custGeom>
            <a:solidFill>
              <a:srgbClr val="FEFEFE"/>
            </a:solidFill>
          </p:spPr>
        </p:sp>
        <p:sp>
          <p:nvSpPr>
            <p:cNvPr id="15" name="Freeform 15"/>
            <p:cNvSpPr/>
            <p:nvPr/>
          </p:nvSpPr>
          <p:spPr>
            <a:xfrm>
              <a:off x="0" y="0"/>
              <a:ext cx="3173842" cy="2142304"/>
            </a:xfrm>
            <a:custGeom>
              <a:avLst/>
              <a:gdLst/>
              <a:ahLst/>
              <a:cxnLst/>
              <a:rect l="l" t="t" r="r" b="b"/>
              <a:pathLst>
                <a:path w="3173842" h="2142304">
                  <a:moveTo>
                    <a:pt x="3049382" y="59690"/>
                  </a:moveTo>
                  <a:cubicBezTo>
                    <a:pt x="3084942" y="59690"/>
                    <a:pt x="3114151" y="88900"/>
                    <a:pt x="3114151" y="124460"/>
                  </a:cubicBezTo>
                  <a:lnTo>
                    <a:pt x="3114151" y="2017844"/>
                  </a:lnTo>
                  <a:cubicBezTo>
                    <a:pt x="3114151" y="2053404"/>
                    <a:pt x="3084942" y="2082614"/>
                    <a:pt x="3049382" y="2082614"/>
                  </a:cubicBezTo>
                  <a:lnTo>
                    <a:pt x="124460" y="2082614"/>
                  </a:lnTo>
                  <a:cubicBezTo>
                    <a:pt x="88900" y="2082614"/>
                    <a:pt x="59690" y="2053404"/>
                    <a:pt x="59690" y="2017844"/>
                  </a:cubicBezTo>
                  <a:lnTo>
                    <a:pt x="59690" y="124460"/>
                  </a:lnTo>
                  <a:cubicBezTo>
                    <a:pt x="59690" y="88900"/>
                    <a:pt x="88900" y="59690"/>
                    <a:pt x="124460" y="59690"/>
                  </a:cubicBezTo>
                  <a:lnTo>
                    <a:pt x="3049382" y="59690"/>
                  </a:lnTo>
                  <a:moveTo>
                    <a:pt x="3049382" y="0"/>
                  </a:moveTo>
                  <a:lnTo>
                    <a:pt x="124460" y="0"/>
                  </a:lnTo>
                  <a:cubicBezTo>
                    <a:pt x="55880" y="0"/>
                    <a:pt x="0" y="55880"/>
                    <a:pt x="0" y="124460"/>
                  </a:cubicBezTo>
                  <a:lnTo>
                    <a:pt x="0" y="2017844"/>
                  </a:lnTo>
                  <a:cubicBezTo>
                    <a:pt x="0" y="2086424"/>
                    <a:pt x="55880" y="2142304"/>
                    <a:pt x="124460" y="2142304"/>
                  </a:cubicBezTo>
                  <a:lnTo>
                    <a:pt x="3049382" y="2142304"/>
                  </a:lnTo>
                  <a:cubicBezTo>
                    <a:pt x="3117962" y="2142304"/>
                    <a:pt x="3173842" y="2086424"/>
                    <a:pt x="3173842" y="2017844"/>
                  </a:cubicBezTo>
                  <a:lnTo>
                    <a:pt x="3173842" y="124460"/>
                  </a:lnTo>
                  <a:cubicBezTo>
                    <a:pt x="3173842" y="55880"/>
                    <a:pt x="3117962" y="0"/>
                    <a:pt x="3049382" y="0"/>
                  </a:cubicBezTo>
                  <a:close/>
                </a:path>
              </a:pathLst>
            </a:custGeom>
            <a:solidFill>
              <a:srgbClr val="4E9F00"/>
            </a:solidFill>
          </p:spPr>
        </p:sp>
      </p:grpSp>
      <p:pic>
        <p:nvPicPr>
          <p:cNvPr id="16" name="Picture 16"/>
          <p:cNvPicPr>
            <a:picLocks noChangeAspect="1"/>
          </p:cNvPicPr>
          <p:nvPr/>
        </p:nvPicPr>
        <p:blipFill>
          <a:blip r:embed="rId2"/>
          <a:srcRect b="3842"/>
          <a:stretch>
            <a:fillRect/>
          </a:stretch>
        </p:blipFill>
        <p:spPr>
          <a:xfrm>
            <a:off x="12241703" y="1432547"/>
            <a:ext cx="5017597" cy="3230333"/>
          </a:xfrm>
          <a:prstGeom prst="rect">
            <a:avLst/>
          </a:prstGeom>
        </p:spPr>
      </p:pic>
      <p:pic>
        <p:nvPicPr>
          <p:cNvPr id="17" name="Picture 17"/>
          <p:cNvPicPr>
            <a:picLocks noChangeAspect="1"/>
          </p:cNvPicPr>
          <p:nvPr/>
        </p:nvPicPr>
        <p:blipFill>
          <a:blip r:embed="rId3"/>
          <a:srcRect/>
          <a:stretch>
            <a:fillRect/>
          </a:stretch>
        </p:blipFill>
        <p:spPr>
          <a:xfrm>
            <a:off x="12344803" y="5787063"/>
            <a:ext cx="4811398" cy="3471237"/>
          </a:xfrm>
          <a:prstGeom prst="rect">
            <a:avLst/>
          </a:prstGeom>
        </p:spPr>
      </p:pic>
      <p:sp>
        <p:nvSpPr>
          <p:cNvPr id="18" name="TextBox 18"/>
          <p:cNvSpPr txBox="1"/>
          <p:nvPr/>
        </p:nvSpPr>
        <p:spPr>
          <a:xfrm>
            <a:off x="1401378" y="2533412"/>
            <a:ext cx="4397311" cy="252031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Josefin Sans Regular"/>
              </a:rPr>
              <a:t>Plantation activity started in 2004-05, to augment pulpwood supplies. Raised pulpwood plantation in 2.11 lakh acres through Farm Forestry and Captive Plantation schemes </a:t>
            </a:r>
          </a:p>
        </p:txBody>
      </p:sp>
      <p:sp>
        <p:nvSpPr>
          <p:cNvPr id="19" name="TextBox 19"/>
          <p:cNvSpPr txBox="1"/>
          <p:nvPr/>
        </p:nvSpPr>
        <p:spPr>
          <a:xfrm>
            <a:off x="1401378" y="6019637"/>
            <a:ext cx="4397311" cy="3035446"/>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Josefin Sans Regular"/>
              </a:rPr>
              <a:t>Operating a Clonal Propagation and Research Centre with a production capacity of </a:t>
            </a:r>
            <a:r>
              <a:rPr lang="en-US" sz="2400" dirty="0" smtClean="0">
                <a:solidFill>
                  <a:srgbClr val="000000"/>
                </a:solidFill>
                <a:latin typeface="Josefin Sans Regular"/>
              </a:rPr>
              <a:t>55 </a:t>
            </a:r>
            <a:r>
              <a:rPr lang="en-US" sz="2400" dirty="0">
                <a:solidFill>
                  <a:srgbClr val="000000"/>
                </a:solidFill>
                <a:latin typeface="Josefin Sans Regular"/>
              </a:rPr>
              <a:t>million plants per annum. TNPL provides high-yielding clones/seedlings at subsidized rates to farmers.</a:t>
            </a:r>
          </a:p>
        </p:txBody>
      </p:sp>
      <p:sp>
        <p:nvSpPr>
          <p:cNvPr id="20" name="TextBox 20"/>
          <p:cNvSpPr txBox="1"/>
          <p:nvPr/>
        </p:nvSpPr>
        <p:spPr>
          <a:xfrm>
            <a:off x="6945345" y="2742962"/>
            <a:ext cx="4397311" cy="2163413"/>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Josefin Sans Regular"/>
              </a:rPr>
              <a:t>Through afforestation schemes TNPL is the first company in the country to procure about </a:t>
            </a:r>
            <a:endParaRPr lang="en-US" sz="2400" dirty="0" smtClean="0">
              <a:solidFill>
                <a:srgbClr val="000000"/>
              </a:solidFill>
              <a:latin typeface="Josefin Sans Regular"/>
            </a:endParaRPr>
          </a:p>
          <a:p>
            <a:pPr algn="ctr">
              <a:lnSpc>
                <a:spcPts val="3359"/>
              </a:lnSpc>
              <a:spcBef>
                <a:spcPct val="0"/>
              </a:spcBef>
            </a:pPr>
            <a:r>
              <a:rPr lang="en-US" sz="2400" dirty="0" smtClean="0">
                <a:solidFill>
                  <a:srgbClr val="000000"/>
                </a:solidFill>
                <a:latin typeface="Josefin Sans Regular"/>
              </a:rPr>
              <a:t>2.1 </a:t>
            </a:r>
            <a:r>
              <a:rPr lang="en-US" sz="2400" dirty="0">
                <a:solidFill>
                  <a:srgbClr val="000000"/>
                </a:solidFill>
                <a:latin typeface="Josefin Sans Regular"/>
              </a:rPr>
              <a:t>million MT of pulpwood directly from farmers</a:t>
            </a:r>
          </a:p>
        </p:txBody>
      </p:sp>
      <p:sp>
        <p:nvSpPr>
          <p:cNvPr id="21" name="TextBox 21"/>
          <p:cNvSpPr txBox="1"/>
          <p:nvPr/>
        </p:nvSpPr>
        <p:spPr>
          <a:xfrm>
            <a:off x="6945345" y="6438737"/>
            <a:ext cx="4397311" cy="210121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Josefin Sans Regular"/>
              </a:rPr>
              <a:t>TNPL generated, employment of about 4 million man-days contributing to the socio-economic welfare of the farming community.</a:t>
            </a:r>
          </a:p>
        </p:txBody>
      </p:sp>
      <p:sp>
        <p:nvSpPr>
          <p:cNvPr id="22" name="TextBox 22"/>
          <p:cNvSpPr txBox="1"/>
          <p:nvPr/>
        </p:nvSpPr>
        <p:spPr>
          <a:xfrm>
            <a:off x="12555116" y="4709795"/>
            <a:ext cx="4390770" cy="905510"/>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Josefin Sans Regular"/>
              </a:rPr>
              <a:t>A proactive measure to augment pulpwood supplies</a:t>
            </a:r>
          </a:p>
        </p:txBody>
      </p:sp>
      <p:pic>
        <p:nvPicPr>
          <p:cNvPr id="23" name="Picture 23"/>
          <p:cNvPicPr>
            <a:picLocks noChangeAspect="1"/>
          </p:cNvPicPr>
          <p:nvPr/>
        </p:nvPicPr>
        <p:blipFill>
          <a:blip r:embed="rId4"/>
          <a:srcRect/>
          <a:stretch>
            <a:fillRect/>
          </a:stretch>
        </p:blipFill>
        <p:spPr>
          <a:xfrm>
            <a:off x="16410559" y="181746"/>
            <a:ext cx="1697481" cy="610557"/>
          </a:xfrm>
          <a:prstGeom prst="rect">
            <a:avLst/>
          </a:prstGeom>
        </p:spPr>
      </p:pic>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28700" y="487025"/>
            <a:ext cx="790149" cy="897897"/>
          </a:xfrm>
          <a:prstGeom prst="rect">
            <a:avLst/>
          </a:prstGeom>
        </p:spPr>
      </p:pic>
      <p:sp>
        <p:nvSpPr>
          <p:cNvPr id="25" name="Slide Number Placeholder 24"/>
          <p:cNvSpPr>
            <a:spLocks noGrp="1"/>
          </p:cNvSpPr>
          <p:nvPr>
            <p:ph type="sldNum" sz="quarter" idx="12"/>
          </p:nvPr>
        </p:nvSpPr>
        <p:spPr/>
        <p:txBody>
          <a:bodyPr/>
          <a:lstStyle/>
          <a:p>
            <a:fld id="{B6F15528-21DE-4FAA-801E-634DDDAF4B2B}" type="slidenum">
              <a:rPr lang="en-US" smtClean="0"/>
              <a:pPr/>
              <a:t>7</a:t>
            </a:fld>
            <a:r>
              <a:rPr lang="en-US" smtClean="0"/>
              <a:t> / 16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35280" y="1408734"/>
            <a:ext cx="1422034" cy="0"/>
          </a:xfrm>
          <a:prstGeom prst="line">
            <a:avLst/>
          </a:prstGeom>
          <a:ln w="47625" cap="flat">
            <a:solidFill>
              <a:srgbClr val="4E9F00"/>
            </a:solidFill>
            <a:prstDash val="solid"/>
            <a:headEnd type="none" w="sm" len="sm"/>
            <a:tailEnd type="none" w="sm" len="sm"/>
          </a:ln>
        </p:spPr>
      </p:sp>
      <p:grpSp>
        <p:nvGrpSpPr>
          <p:cNvPr id="3" name="Group 3"/>
          <p:cNvGrpSpPr/>
          <p:nvPr/>
        </p:nvGrpSpPr>
        <p:grpSpPr>
          <a:xfrm>
            <a:off x="1439870" y="1858443"/>
            <a:ext cx="5554024" cy="1631781"/>
            <a:chOff x="0" y="0"/>
            <a:chExt cx="4149429" cy="1219109"/>
          </a:xfrm>
        </p:grpSpPr>
        <p:sp>
          <p:nvSpPr>
            <p:cNvPr id="4" name="Freeform 4"/>
            <p:cNvSpPr/>
            <p:nvPr/>
          </p:nvSpPr>
          <p:spPr>
            <a:xfrm>
              <a:off x="0" y="0"/>
              <a:ext cx="4149429" cy="1219109"/>
            </a:xfrm>
            <a:custGeom>
              <a:avLst/>
              <a:gdLst/>
              <a:ahLst/>
              <a:cxnLst/>
              <a:rect l="l" t="t" r="r" b="b"/>
              <a:pathLst>
                <a:path w="4149429" h="1219109">
                  <a:moveTo>
                    <a:pt x="4024969" y="1219109"/>
                  </a:moveTo>
                  <a:lnTo>
                    <a:pt x="124460" y="1219109"/>
                  </a:lnTo>
                  <a:cubicBezTo>
                    <a:pt x="55880" y="1219109"/>
                    <a:pt x="0" y="1163229"/>
                    <a:pt x="0" y="1094649"/>
                  </a:cubicBezTo>
                  <a:lnTo>
                    <a:pt x="0" y="124460"/>
                  </a:lnTo>
                  <a:cubicBezTo>
                    <a:pt x="0" y="55880"/>
                    <a:pt x="55880" y="0"/>
                    <a:pt x="124460" y="0"/>
                  </a:cubicBezTo>
                  <a:lnTo>
                    <a:pt x="4024969" y="0"/>
                  </a:lnTo>
                  <a:cubicBezTo>
                    <a:pt x="4093549" y="0"/>
                    <a:pt x="4149429" y="55880"/>
                    <a:pt x="4149429" y="124460"/>
                  </a:cubicBezTo>
                  <a:lnTo>
                    <a:pt x="4149429" y="1094649"/>
                  </a:lnTo>
                  <a:cubicBezTo>
                    <a:pt x="4149429" y="1163229"/>
                    <a:pt x="4093549" y="1219109"/>
                    <a:pt x="4024969" y="1219109"/>
                  </a:cubicBezTo>
                  <a:close/>
                </a:path>
              </a:pathLst>
            </a:custGeom>
            <a:solidFill>
              <a:srgbClr val="4E9F00">
                <a:alpha val="26667"/>
              </a:srgbClr>
            </a:solidFill>
          </p:spPr>
        </p:sp>
      </p:grpSp>
      <p:grpSp>
        <p:nvGrpSpPr>
          <p:cNvPr id="5" name="Group 5"/>
          <p:cNvGrpSpPr/>
          <p:nvPr/>
        </p:nvGrpSpPr>
        <p:grpSpPr>
          <a:xfrm>
            <a:off x="1439870" y="1858443"/>
            <a:ext cx="947452" cy="1631781"/>
            <a:chOff x="0" y="0"/>
            <a:chExt cx="707845" cy="1219109"/>
          </a:xfrm>
        </p:grpSpPr>
        <p:sp>
          <p:nvSpPr>
            <p:cNvPr id="6" name="Freeform 6"/>
            <p:cNvSpPr/>
            <p:nvPr/>
          </p:nvSpPr>
          <p:spPr>
            <a:xfrm>
              <a:off x="0" y="0"/>
              <a:ext cx="707845" cy="1219109"/>
            </a:xfrm>
            <a:custGeom>
              <a:avLst/>
              <a:gdLst/>
              <a:ahLst/>
              <a:cxnLst/>
              <a:rect l="l" t="t" r="r" b="b"/>
              <a:pathLst>
                <a:path w="707845" h="1219109">
                  <a:moveTo>
                    <a:pt x="583384" y="1219109"/>
                  </a:moveTo>
                  <a:lnTo>
                    <a:pt x="124460" y="1219109"/>
                  </a:lnTo>
                  <a:cubicBezTo>
                    <a:pt x="55880" y="1219109"/>
                    <a:pt x="0" y="1163229"/>
                    <a:pt x="0" y="1094649"/>
                  </a:cubicBezTo>
                  <a:lnTo>
                    <a:pt x="0" y="124460"/>
                  </a:lnTo>
                  <a:cubicBezTo>
                    <a:pt x="0" y="55880"/>
                    <a:pt x="55880" y="0"/>
                    <a:pt x="124460" y="0"/>
                  </a:cubicBezTo>
                  <a:lnTo>
                    <a:pt x="583385" y="0"/>
                  </a:lnTo>
                  <a:cubicBezTo>
                    <a:pt x="651965" y="0"/>
                    <a:pt x="707845" y="55880"/>
                    <a:pt x="707845" y="124460"/>
                  </a:cubicBezTo>
                  <a:lnTo>
                    <a:pt x="707845" y="1094649"/>
                  </a:lnTo>
                  <a:cubicBezTo>
                    <a:pt x="707845" y="1163229"/>
                    <a:pt x="651965" y="1219109"/>
                    <a:pt x="583385" y="1219109"/>
                  </a:cubicBezTo>
                  <a:close/>
                </a:path>
              </a:pathLst>
            </a:custGeom>
            <a:solidFill>
              <a:srgbClr val="4E9F00"/>
            </a:solidFill>
          </p:spPr>
        </p:sp>
      </p:grpSp>
      <p:pic>
        <p:nvPicPr>
          <p:cNvPr id="7" name="Picture 7"/>
          <p:cNvPicPr>
            <a:picLocks noChangeAspect="1"/>
          </p:cNvPicPr>
          <p:nvPr/>
        </p:nvPicPr>
        <p:blipFill>
          <a:blip r:embed="rId2"/>
          <a:srcRect/>
          <a:stretch>
            <a:fillRect/>
          </a:stretch>
        </p:blipFill>
        <p:spPr>
          <a:xfrm>
            <a:off x="7921040" y="1858443"/>
            <a:ext cx="3045903" cy="2053418"/>
          </a:xfrm>
          <a:prstGeom prst="rect">
            <a:avLst/>
          </a:prstGeom>
        </p:spPr>
      </p:pic>
      <p:grpSp>
        <p:nvGrpSpPr>
          <p:cNvPr id="8" name="Group 8"/>
          <p:cNvGrpSpPr/>
          <p:nvPr/>
        </p:nvGrpSpPr>
        <p:grpSpPr>
          <a:xfrm>
            <a:off x="1439870" y="3528324"/>
            <a:ext cx="5554024" cy="1382798"/>
            <a:chOff x="0" y="0"/>
            <a:chExt cx="4149429" cy="1033093"/>
          </a:xfrm>
        </p:grpSpPr>
        <p:sp>
          <p:nvSpPr>
            <p:cNvPr id="9" name="Freeform 9"/>
            <p:cNvSpPr/>
            <p:nvPr/>
          </p:nvSpPr>
          <p:spPr>
            <a:xfrm>
              <a:off x="0" y="0"/>
              <a:ext cx="4149429" cy="1033093"/>
            </a:xfrm>
            <a:custGeom>
              <a:avLst/>
              <a:gdLst/>
              <a:ahLst/>
              <a:cxnLst/>
              <a:rect l="l" t="t" r="r" b="b"/>
              <a:pathLst>
                <a:path w="4149429" h="1033093">
                  <a:moveTo>
                    <a:pt x="4024969" y="1033093"/>
                  </a:moveTo>
                  <a:lnTo>
                    <a:pt x="124460" y="1033093"/>
                  </a:lnTo>
                  <a:cubicBezTo>
                    <a:pt x="55880" y="1033093"/>
                    <a:pt x="0" y="977213"/>
                    <a:pt x="0" y="908633"/>
                  </a:cubicBezTo>
                  <a:lnTo>
                    <a:pt x="0" y="124460"/>
                  </a:lnTo>
                  <a:cubicBezTo>
                    <a:pt x="0" y="55880"/>
                    <a:pt x="55880" y="0"/>
                    <a:pt x="124460" y="0"/>
                  </a:cubicBezTo>
                  <a:lnTo>
                    <a:pt x="4024969" y="0"/>
                  </a:lnTo>
                  <a:cubicBezTo>
                    <a:pt x="4093549" y="0"/>
                    <a:pt x="4149429" y="55880"/>
                    <a:pt x="4149429" y="124460"/>
                  </a:cubicBezTo>
                  <a:lnTo>
                    <a:pt x="4149429" y="908633"/>
                  </a:lnTo>
                  <a:cubicBezTo>
                    <a:pt x="4149429" y="977213"/>
                    <a:pt x="4093549" y="1033093"/>
                    <a:pt x="4024969" y="1033093"/>
                  </a:cubicBezTo>
                  <a:close/>
                </a:path>
              </a:pathLst>
            </a:custGeom>
            <a:solidFill>
              <a:srgbClr val="4E9F00">
                <a:alpha val="26667"/>
              </a:srgbClr>
            </a:solidFill>
          </p:spPr>
        </p:sp>
      </p:grpSp>
      <p:grpSp>
        <p:nvGrpSpPr>
          <p:cNvPr id="10" name="Group 10"/>
          <p:cNvGrpSpPr/>
          <p:nvPr/>
        </p:nvGrpSpPr>
        <p:grpSpPr>
          <a:xfrm>
            <a:off x="1439870" y="3528324"/>
            <a:ext cx="947452" cy="1382798"/>
            <a:chOff x="0" y="0"/>
            <a:chExt cx="707845" cy="1033093"/>
          </a:xfrm>
        </p:grpSpPr>
        <p:sp>
          <p:nvSpPr>
            <p:cNvPr id="11" name="Freeform 11"/>
            <p:cNvSpPr/>
            <p:nvPr/>
          </p:nvSpPr>
          <p:spPr>
            <a:xfrm>
              <a:off x="0" y="0"/>
              <a:ext cx="707845" cy="1033093"/>
            </a:xfrm>
            <a:custGeom>
              <a:avLst/>
              <a:gdLst/>
              <a:ahLst/>
              <a:cxnLst/>
              <a:rect l="l" t="t" r="r" b="b"/>
              <a:pathLst>
                <a:path w="707845" h="1033093">
                  <a:moveTo>
                    <a:pt x="583384" y="1033093"/>
                  </a:moveTo>
                  <a:lnTo>
                    <a:pt x="124460" y="1033093"/>
                  </a:lnTo>
                  <a:cubicBezTo>
                    <a:pt x="55880" y="1033093"/>
                    <a:pt x="0" y="977213"/>
                    <a:pt x="0" y="908633"/>
                  </a:cubicBezTo>
                  <a:lnTo>
                    <a:pt x="0" y="124460"/>
                  </a:lnTo>
                  <a:cubicBezTo>
                    <a:pt x="0" y="55880"/>
                    <a:pt x="55880" y="0"/>
                    <a:pt x="124460" y="0"/>
                  </a:cubicBezTo>
                  <a:lnTo>
                    <a:pt x="583385" y="0"/>
                  </a:lnTo>
                  <a:cubicBezTo>
                    <a:pt x="651965" y="0"/>
                    <a:pt x="707845" y="55880"/>
                    <a:pt x="707845" y="124460"/>
                  </a:cubicBezTo>
                  <a:lnTo>
                    <a:pt x="707845" y="908633"/>
                  </a:lnTo>
                  <a:cubicBezTo>
                    <a:pt x="707845" y="977213"/>
                    <a:pt x="651965" y="1033093"/>
                    <a:pt x="583385" y="1033093"/>
                  </a:cubicBezTo>
                  <a:close/>
                </a:path>
              </a:pathLst>
            </a:custGeom>
            <a:solidFill>
              <a:srgbClr val="4E9F00"/>
            </a:solidFill>
          </p:spPr>
        </p:sp>
      </p:grpSp>
      <p:grpSp>
        <p:nvGrpSpPr>
          <p:cNvPr id="12" name="Group 12"/>
          <p:cNvGrpSpPr/>
          <p:nvPr/>
        </p:nvGrpSpPr>
        <p:grpSpPr>
          <a:xfrm>
            <a:off x="1439870" y="4951632"/>
            <a:ext cx="5554024" cy="2155563"/>
            <a:chOff x="0" y="0"/>
            <a:chExt cx="4149429" cy="1610428"/>
          </a:xfrm>
        </p:grpSpPr>
        <p:sp>
          <p:nvSpPr>
            <p:cNvPr id="13" name="Freeform 13"/>
            <p:cNvSpPr/>
            <p:nvPr/>
          </p:nvSpPr>
          <p:spPr>
            <a:xfrm>
              <a:off x="0" y="0"/>
              <a:ext cx="4149429" cy="1610428"/>
            </a:xfrm>
            <a:custGeom>
              <a:avLst/>
              <a:gdLst/>
              <a:ahLst/>
              <a:cxnLst/>
              <a:rect l="l" t="t" r="r" b="b"/>
              <a:pathLst>
                <a:path w="4149429" h="1610428">
                  <a:moveTo>
                    <a:pt x="4024969" y="1610428"/>
                  </a:moveTo>
                  <a:lnTo>
                    <a:pt x="124460" y="1610428"/>
                  </a:lnTo>
                  <a:cubicBezTo>
                    <a:pt x="55880" y="1610428"/>
                    <a:pt x="0" y="1554548"/>
                    <a:pt x="0" y="1485968"/>
                  </a:cubicBezTo>
                  <a:lnTo>
                    <a:pt x="0" y="124460"/>
                  </a:lnTo>
                  <a:cubicBezTo>
                    <a:pt x="0" y="55880"/>
                    <a:pt x="55880" y="0"/>
                    <a:pt x="124460" y="0"/>
                  </a:cubicBezTo>
                  <a:lnTo>
                    <a:pt x="4024969" y="0"/>
                  </a:lnTo>
                  <a:cubicBezTo>
                    <a:pt x="4093549" y="0"/>
                    <a:pt x="4149429" y="55880"/>
                    <a:pt x="4149429" y="124460"/>
                  </a:cubicBezTo>
                  <a:lnTo>
                    <a:pt x="4149429" y="1485968"/>
                  </a:lnTo>
                  <a:cubicBezTo>
                    <a:pt x="4149429" y="1554548"/>
                    <a:pt x="4093549" y="1610428"/>
                    <a:pt x="4024969" y="1610428"/>
                  </a:cubicBezTo>
                  <a:close/>
                </a:path>
              </a:pathLst>
            </a:custGeom>
            <a:solidFill>
              <a:srgbClr val="4E9F00">
                <a:alpha val="26667"/>
              </a:srgbClr>
            </a:solidFill>
          </p:spPr>
        </p:sp>
      </p:grpSp>
      <p:grpSp>
        <p:nvGrpSpPr>
          <p:cNvPr id="14" name="Group 14"/>
          <p:cNvGrpSpPr/>
          <p:nvPr/>
        </p:nvGrpSpPr>
        <p:grpSpPr>
          <a:xfrm>
            <a:off x="1439870" y="4951632"/>
            <a:ext cx="947452" cy="2155563"/>
            <a:chOff x="0" y="0"/>
            <a:chExt cx="707845" cy="1610428"/>
          </a:xfrm>
        </p:grpSpPr>
        <p:sp>
          <p:nvSpPr>
            <p:cNvPr id="15" name="Freeform 15"/>
            <p:cNvSpPr/>
            <p:nvPr/>
          </p:nvSpPr>
          <p:spPr>
            <a:xfrm>
              <a:off x="0" y="0"/>
              <a:ext cx="707845" cy="1610428"/>
            </a:xfrm>
            <a:custGeom>
              <a:avLst/>
              <a:gdLst/>
              <a:ahLst/>
              <a:cxnLst/>
              <a:rect l="l" t="t" r="r" b="b"/>
              <a:pathLst>
                <a:path w="707845" h="1610428">
                  <a:moveTo>
                    <a:pt x="583384" y="1610428"/>
                  </a:moveTo>
                  <a:lnTo>
                    <a:pt x="124460" y="1610428"/>
                  </a:lnTo>
                  <a:cubicBezTo>
                    <a:pt x="55880" y="1610428"/>
                    <a:pt x="0" y="1554548"/>
                    <a:pt x="0" y="1485968"/>
                  </a:cubicBezTo>
                  <a:lnTo>
                    <a:pt x="0" y="124460"/>
                  </a:lnTo>
                  <a:cubicBezTo>
                    <a:pt x="0" y="55880"/>
                    <a:pt x="55880" y="0"/>
                    <a:pt x="124460" y="0"/>
                  </a:cubicBezTo>
                  <a:lnTo>
                    <a:pt x="583385" y="0"/>
                  </a:lnTo>
                  <a:cubicBezTo>
                    <a:pt x="651965" y="0"/>
                    <a:pt x="707845" y="55880"/>
                    <a:pt x="707845" y="124460"/>
                  </a:cubicBezTo>
                  <a:lnTo>
                    <a:pt x="707845" y="1485968"/>
                  </a:lnTo>
                  <a:cubicBezTo>
                    <a:pt x="707845" y="1554548"/>
                    <a:pt x="651965" y="1610428"/>
                    <a:pt x="583385" y="1610428"/>
                  </a:cubicBezTo>
                  <a:close/>
                </a:path>
              </a:pathLst>
            </a:custGeom>
            <a:solidFill>
              <a:srgbClr val="4E9F00"/>
            </a:solidFill>
          </p:spPr>
        </p:sp>
      </p:grpSp>
      <p:pic>
        <p:nvPicPr>
          <p:cNvPr id="16" name="Picture 16"/>
          <p:cNvPicPr>
            <a:picLocks noChangeAspect="1"/>
          </p:cNvPicPr>
          <p:nvPr/>
        </p:nvPicPr>
        <p:blipFill>
          <a:blip r:embed="rId3"/>
          <a:srcRect/>
          <a:stretch>
            <a:fillRect/>
          </a:stretch>
        </p:blipFill>
        <p:spPr>
          <a:xfrm>
            <a:off x="11138394" y="1858443"/>
            <a:ext cx="2921358" cy="2053418"/>
          </a:xfrm>
          <a:prstGeom prst="rect">
            <a:avLst/>
          </a:prstGeom>
        </p:spPr>
      </p:pic>
      <p:pic>
        <p:nvPicPr>
          <p:cNvPr id="17" name="Picture 17"/>
          <p:cNvPicPr>
            <a:picLocks noChangeAspect="1"/>
          </p:cNvPicPr>
          <p:nvPr/>
        </p:nvPicPr>
        <p:blipFill>
          <a:blip r:embed="rId4"/>
          <a:srcRect/>
          <a:stretch>
            <a:fillRect/>
          </a:stretch>
        </p:blipFill>
        <p:spPr>
          <a:xfrm>
            <a:off x="8181188" y="4194853"/>
            <a:ext cx="2525608" cy="1661138"/>
          </a:xfrm>
          <a:prstGeom prst="rect">
            <a:avLst/>
          </a:prstGeom>
        </p:spPr>
      </p:pic>
      <p:pic>
        <p:nvPicPr>
          <p:cNvPr id="18" name="Picture 18"/>
          <p:cNvPicPr>
            <a:picLocks noChangeAspect="1"/>
          </p:cNvPicPr>
          <p:nvPr/>
        </p:nvPicPr>
        <p:blipFill>
          <a:blip r:embed="rId5"/>
          <a:srcRect/>
          <a:stretch>
            <a:fillRect/>
          </a:stretch>
        </p:blipFill>
        <p:spPr>
          <a:xfrm>
            <a:off x="11138394" y="4299072"/>
            <a:ext cx="2921358" cy="2031257"/>
          </a:xfrm>
          <a:prstGeom prst="rect">
            <a:avLst/>
          </a:prstGeom>
        </p:spPr>
      </p:pic>
      <p:pic>
        <p:nvPicPr>
          <p:cNvPr id="19" name="Picture 19"/>
          <p:cNvPicPr>
            <a:picLocks noChangeAspect="1"/>
          </p:cNvPicPr>
          <p:nvPr/>
        </p:nvPicPr>
        <p:blipFill>
          <a:blip r:embed="rId6"/>
          <a:srcRect/>
          <a:stretch>
            <a:fillRect/>
          </a:stretch>
        </p:blipFill>
        <p:spPr>
          <a:xfrm>
            <a:off x="14478851" y="1955627"/>
            <a:ext cx="2542738" cy="1774004"/>
          </a:xfrm>
          <a:prstGeom prst="rect">
            <a:avLst/>
          </a:prstGeom>
        </p:spPr>
      </p:pic>
      <p:pic>
        <p:nvPicPr>
          <p:cNvPr id="20" name="Picture 20"/>
          <p:cNvPicPr>
            <a:picLocks noChangeAspect="1"/>
          </p:cNvPicPr>
          <p:nvPr/>
        </p:nvPicPr>
        <p:blipFill>
          <a:blip r:embed="rId7"/>
          <a:srcRect/>
          <a:stretch>
            <a:fillRect/>
          </a:stretch>
        </p:blipFill>
        <p:spPr>
          <a:xfrm>
            <a:off x="14488376" y="4434480"/>
            <a:ext cx="2533213" cy="1635618"/>
          </a:xfrm>
          <a:prstGeom prst="rect">
            <a:avLst/>
          </a:prstGeom>
        </p:spPr>
      </p:pic>
      <p:sp>
        <p:nvSpPr>
          <p:cNvPr id="21" name="TextBox 21"/>
          <p:cNvSpPr txBox="1"/>
          <p:nvPr/>
        </p:nvSpPr>
        <p:spPr>
          <a:xfrm>
            <a:off x="2035280" y="564184"/>
            <a:ext cx="16884265" cy="688975"/>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Josefin Sans Regular"/>
              </a:rPr>
              <a:t>Marketing - Unit I - Writing and Printing Paper</a:t>
            </a:r>
          </a:p>
        </p:txBody>
      </p:sp>
      <p:sp>
        <p:nvSpPr>
          <p:cNvPr id="22" name="TextBox 22"/>
          <p:cNvSpPr txBox="1"/>
          <p:nvPr/>
        </p:nvSpPr>
        <p:spPr>
          <a:xfrm rot="-5400000">
            <a:off x="1214636" y="2359312"/>
            <a:ext cx="1331245" cy="523875"/>
          </a:xfrm>
          <a:prstGeom prst="rect">
            <a:avLst/>
          </a:prstGeom>
        </p:spPr>
        <p:txBody>
          <a:bodyPr lIns="0" tIns="0" rIns="0" bIns="0" rtlCol="0" anchor="t">
            <a:spAutoFit/>
          </a:bodyPr>
          <a:lstStyle/>
          <a:p>
            <a:pPr algn="ctr">
              <a:lnSpc>
                <a:spcPts val="4200"/>
              </a:lnSpc>
              <a:spcBef>
                <a:spcPct val="0"/>
              </a:spcBef>
            </a:pPr>
            <a:r>
              <a:rPr lang="en-US" sz="3000">
                <a:solidFill>
                  <a:srgbClr val="FEFEFE"/>
                </a:solidFill>
                <a:latin typeface="Josefin Sans Regular"/>
              </a:rPr>
              <a:t>PM I</a:t>
            </a:r>
          </a:p>
        </p:txBody>
      </p:sp>
      <p:sp>
        <p:nvSpPr>
          <p:cNvPr id="23" name="TextBox 23"/>
          <p:cNvSpPr txBox="1"/>
          <p:nvPr/>
        </p:nvSpPr>
        <p:spPr>
          <a:xfrm>
            <a:off x="2562132" y="1975700"/>
            <a:ext cx="3866079" cy="1362710"/>
          </a:xfrm>
          <a:prstGeom prst="rect">
            <a:avLst/>
          </a:prstGeom>
        </p:spPr>
        <p:txBody>
          <a:bodyPr lIns="0" tIns="0" rIns="0" bIns="0" rtlCol="0" anchor="t">
            <a:spAutoFit/>
          </a:bodyPr>
          <a:lstStyle/>
          <a:p>
            <a:pPr>
              <a:lnSpc>
                <a:spcPts val="3639"/>
              </a:lnSpc>
            </a:pPr>
            <a:r>
              <a:rPr lang="en-US" sz="2599">
                <a:solidFill>
                  <a:srgbClr val="000000"/>
                </a:solidFill>
                <a:latin typeface="Josefin Sans Regular"/>
              </a:rPr>
              <a:t>•Radiant Printing (RDS)</a:t>
            </a:r>
          </a:p>
          <a:p>
            <a:pPr>
              <a:lnSpc>
                <a:spcPts val="3639"/>
              </a:lnSpc>
            </a:pPr>
            <a:r>
              <a:rPr lang="en-US" sz="2599">
                <a:solidFill>
                  <a:srgbClr val="000000"/>
                </a:solidFill>
                <a:latin typeface="Arimo"/>
              </a:rPr>
              <a:t>•Hi-tech Maplitho</a:t>
            </a:r>
          </a:p>
          <a:p>
            <a:pPr>
              <a:lnSpc>
                <a:spcPts val="3639"/>
              </a:lnSpc>
            </a:pPr>
            <a:r>
              <a:rPr lang="en-US" sz="2599">
                <a:solidFill>
                  <a:srgbClr val="000000"/>
                </a:solidFill>
                <a:latin typeface="Arimo"/>
              </a:rPr>
              <a:t>•Elegant printing</a:t>
            </a:r>
          </a:p>
        </p:txBody>
      </p:sp>
      <p:sp>
        <p:nvSpPr>
          <p:cNvPr id="24" name="TextBox 24"/>
          <p:cNvSpPr txBox="1"/>
          <p:nvPr/>
        </p:nvSpPr>
        <p:spPr>
          <a:xfrm>
            <a:off x="1439870" y="7419109"/>
            <a:ext cx="15819430" cy="2163413"/>
          </a:xfrm>
          <a:prstGeom prst="rect">
            <a:avLst/>
          </a:prstGeom>
        </p:spPr>
        <p:txBody>
          <a:bodyPr lIns="0" tIns="0" rIns="0" bIns="0" rtlCol="0" anchor="t">
            <a:spAutoFit/>
          </a:bodyPr>
          <a:lstStyle/>
          <a:p>
            <a:pPr marL="518160" lvl="1" indent="-259080">
              <a:lnSpc>
                <a:spcPts val="3359"/>
              </a:lnSpc>
              <a:buFont typeface="Arial"/>
              <a:buChar char="•"/>
            </a:pPr>
            <a:r>
              <a:rPr lang="en-US" sz="2400" dirty="0">
                <a:solidFill>
                  <a:srgbClr val="000000"/>
                </a:solidFill>
                <a:latin typeface="Josefin Sans Regular"/>
              </a:rPr>
              <a:t>TNPL markets its products throughout the country through well established marketing network. Exports about 20% of its products to over </a:t>
            </a:r>
            <a:r>
              <a:rPr lang="en-US" sz="2400" dirty="0" smtClean="0">
                <a:solidFill>
                  <a:srgbClr val="000000"/>
                </a:solidFill>
                <a:latin typeface="Josefin Sans Regular"/>
              </a:rPr>
              <a:t>30 </a:t>
            </a:r>
            <a:r>
              <a:rPr lang="en-US" sz="2400" dirty="0">
                <a:solidFill>
                  <a:srgbClr val="000000"/>
                </a:solidFill>
                <a:latin typeface="Josefin Sans Regular"/>
              </a:rPr>
              <a:t>countries across the globe.</a:t>
            </a:r>
          </a:p>
          <a:p>
            <a:pPr marL="518160" lvl="1" indent="-259080">
              <a:lnSpc>
                <a:spcPts val="3359"/>
              </a:lnSpc>
              <a:buFont typeface="Arial"/>
              <a:buChar char="•"/>
            </a:pPr>
            <a:r>
              <a:rPr lang="en-US" sz="2400" dirty="0">
                <a:solidFill>
                  <a:srgbClr val="000000"/>
                </a:solidFill>
                <a:latin typeface="Josefin Sans Regular"/>
              </a:rPr>
              <a:t>Markets 25% of sales to direct parties like TN Textbook, Kerala Textbook, Andhra Textbook, Telangana Textbook</a:t>
            </a:r>
          </a:p>
          <a:p>
            <a:pPr marL="518160" lvl="1" indent="-259080">
              <a:lnSpc>
                <a:spcPts val="3359"/>
              </a:lnSpc>
              <a:buFont typeface="Arial"/>
              <a:buChar char="•"/>
            </a:pPr>
            <a:r>
              <a:rPr lang="en-US" sz="2400" dirty="0">
                <a:solidFill>
                  <a:srgbClr val="000000"/>
                </a:solidFill>
                <a:latin typeface="Josefin Sans Regular"/>
              </a:rPr>
              <a:t>TNPL also markets premium quality note books in Tamil Nadu.</a:t>
            </a:r>
          </a:p>
        </p:txBody>
      </p:sp>
      <p:sp>
        <p:nvSpPr>
          <p:cNvPr id="25" name="TextBox 25"/>
          <p:cNvSpPr txBox="1"/>
          <p:nvPr/>
        </p:nvSpPr>
        <p:spPr>
          <a:xfrm rot="-5400000">
            <a:off x="1362564" y="3922834"/>
            <a:ext cx="1035392" cy="523875"/>
          </a:xfrm>
          <a:prstGeom prst="rect">
            <a:avLst/>
          </a:prstGeom>
        </p:spPr>
        <p:txBody>
          <a:bodyPr lIns="0" tIns="0" rIns="0" bIns="0" rtlCol="0" anchor="t">
            <a:spAutoFit/>
          </a:bodyPr>
          <a:lstStyle/>
          <a:p>
            <a:pPr algn="ctr">
              <a:lnSpc>
                <a:spcPts val="4200"/>
              </a:lnSpc>
              <a:spcBef>
                <a:spcPct val="0"/>
              </a:spcBef>
            </a:pPr>
            <a:r>
              <a:rPr lang="en-US" sz="3000">
                <a:solidFill>
                  <a:srgbClr val="FEFEFE"/>
                </a:solidFill>
                <a:latin typeface="Josefin Sans Regular"/>
              </a:rPr>
              <a:t>PM II</a:t>
            </a:r>
          </a:p>
        </p:txBody>
      </p:sp>
      <p:sp>
        <p:nvSpPr>
          <p:cNvPr id="26" name="TextBox 26"/>
          <p:cNvSpPr txBox="1"/>
          <p:nvPr/>
        </p:nvSpPr>
        <p:spPr>
          <a:xfrm>
            <a:off x="2562132" y="3796958"/>
            <a:ext cx="3866079" cy="905510"/>
          </a:xfrm>
          <a:prstGeom prst="rect">
            <a:avLst/>
          </a:prstGeom>
        </p:spPr>
        <p:txBody>
          <a:bodyPr lIns="0" tIns="0" rIns="0" bIns="0" rtlCol="0" anchor="t">
            <a:spAutoFit/>
          </a:bodyPr>
          <a:lstStyle/>
          <a:p>
            <a:pPr>
              <a:lnSpc>
                <a:spcPts val="3639"/>
              </a:lnSpc>
            </a:pPr>
            <a:r>
              <a:rPr lang="en-US" sz="2599">
                <a:solidFill>
                  <a:srgbClr val="000000"/>
                </a:solidFill>
                <a:latin typeface="Josefin Sans Regular"/>
              </a:rPr>
              <a:t>•Eco - Maplitho</a:t>
            </a:r>
          </a:p>
          <a:p>
            <a:pPr>
              <a:lnSpc>
                <a:spcPts val="3639"/>
              </a:lnSpc>
            </a:pPr>
            <a:r>
              <a:rPr lang="en-US" sz="2599">
                <a:solidFill>
                  <a:srgbClr val="000000"/>
                </a:solidFill>
                <a:latin typeface="Arimo"/>
              </a:rPr>
              <a:t>•Ace Marvel</a:t>
            </a:r>
          </a:p>
        </p:txBody>
      </p:sp>
      <p:sp>
        <p:nvSpPr>
          <p:cNvPr id="27" name="TextBox 27"/>
          <p:cNvSpPr txBox="1"/>
          <p:nvPr/>
        </p:nvSpPr>
        <p:spPr>
          <a:xfrm rot="-5400000">
            <a:off x="1214636" y="5767476"/>
            <a:ext cx="1331245" cy="523875"/>
          </a:xfrm>
          <a:prstGeom prst="rect">
            <a:avLst/>
          </a:prstGeom>
        </p:spPr>
        <p:txBody>
          <a:bodyPr lIns="0" tIns="0" rIns="0" bIns="0" rtlCol="0" anchor="t">
            <a:spAutoFit/>
          </a:bodyPr>
          <a:lstStyle/>
          <a:p>
            <a:pPr algn="ctr">
              <a:lnSpc>
                <a:spcPts val="4200"/>
              </a:lnSpc>
              <a:spcBef>
                <a:spcPct val="0"/>
              </a:spcBef>
            </a:pPr>
            <a:r>
              <a:rPr lang="en-US" sz="3000">
                <a:solidFill>
                  <a:srgbClr val="FEFEFE"/>
                </a:solidFill>
                <a:latin typeface="Josefin Sans Regular"/>
              </a:rPr>
              <a:t>PM III</a:t>
            </a:r>
          </a:p>
        </p:txBody>
      </p:sp>
      <p:sp>
        <p:nvSpPr>
          <p:cNvPr id="28" name="TextBox 28"/>
          <p:cNvSpPr txBox="1"/>
          <p:nvPr/>
        </p:nvSpPr>
        <p:spPr>
          <a:xfrm>
            <a:off x="2562132" y="5068889"/>
            <a:ext cx="4431763" cy="1819910"/>
          </a:xfrm>
          <a:prstGeom prst="rect">
            <a:avLst/>
          </a:prstGeom>
        </p:spPr>
        <p:txBody>
          <a:bodyPr lIns="0" tIns="0" rIns="0" bIns="0" rtlCol="0" anchor="t">
            <a:spAutoFit/>
          </a:bodyPr>
          <a:lstStyle/>
          <a:p>
            <a:pPr>
              <a:lnSpc>
                <a:spcPts val="3639"/>
              </a:lnSpc>
            </a:pPr>
            <a:r>
              <a:rPr lang="en-US" sz="2599">
                <a:solidFill>
                  <a:srgbClr val="000000"/>
                </a:solidFill>
                <a:latin typeface="Josefin Sans Regular"/>
              </a:rPr>
              <a:t>•Radiant printing (Platinum)</a:t>
            </a:r>
          </a:p>
          <a:p>
            <a:pPr>
              <a:lnSpc>
                <a:spcPts val="3639"/>
              </a:lnSpc>
            </a:pPr>
            <a:r>
              <a:rPr lang="en-US" sz="2599">
                <a:solidFill>
                  <a:srgbClr val="000000"/>
                </a:solidFill>
                <a:latin typeface="Arimo"/>
              </a:rPr>
              <a:t>•Print Fine </a:t>
            </a:r>
          </a:p>
          <a:p>
            <a:pPr>
              <a:lnSpc>
                <a:spcPts val="3639"/>
              </a:lnSpc>
            </a:pPr>
            <a:r>
              <a:rPr lang="en-US" sz="2599">
                <a:solidFill>
                  <a:srgbClr val="000000"/>
                </a:solidFill>
                <a:latin typeface="Arimo"/>
              </a:rPr>
              <a:t>•Pigment printing </a:t>
            </a:r>
          </a:p>
          <a:p>
            <a:pPr>
              <a:lnSpc>
                <a:spcPts val="3639"/>
              </a:lnSpc>
            </a:pPr>
            <a:r>
              <a:rPr lang="en-US" sz="2599">
                <a:solidFill>
                  <a:srgbClr val="000000"/>
                </a:solidFill>
                <a:latin typeface="Arimo"/>
              </a:rPr>
              <a:t>•Copier papers</a:t>
            </a:r>
          </a:p>
        </p:txBody>
      </p:sp>
      <p:pic>
        <p:nvPicPr>
          <p:cNvPr id="29" name="Picture 29"/>
          <p:cNvPicPr>
            <a:picLocks noChangeAspect="1"/>
          </p:cNvPicPr>
          <p:nvPr/>
        </p:nvPicPr>
        <p:blipFill>
          <a:blip r:embed="rId8"/>
          <a:srcRect/>
          <a:stretch>
            <a:fillRect/>
          </a:stretch>
        </p:blipFill>
        <p:spPr>
          <a:xfrm>
            <a:off x="16410559" y="258905"/>
            <a:ext cx="1697481" cy="610557"/>
          </a:xfrm>
          <a:prstGeom prst="rect">
            <a:avLst/>
          </a:prstGeom>
        </p:spPr>
      </p:pic>
      <p:pic>
        <p:nvPicPr>
          <p:cNvPr id="30" name="Picture 3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28700" y="487025"/>
            <a:ext cx="790149" cy="897897"/>
          </a:xfrm>
          <a:prstGeom prst="rect">
            <a:avLst/>
          </a:prstGeom>
        </p:spPr>
      </p:pic>
      <p:sp>
        <p:nvSpPr>
          <p:cNvPr id="31" name="Slide Number Placeholder 30"/>
          <p:cNvSpPr>
            <a:spLocks noGrp="1"/>
          </p:cNvSpPr>
          <p:nvPr>
            <p:ph type="sldNum" sz="quarter" idx="12"/>
          </p:nvPr>
        </p:nvSpPr>
        <p:spPr/>
        <p:txBody>
          <a:bodyPr/>
          <a:lstStyle/>
          <a:p>
            <a:fld id="{B6F15528-21DE-4FAA-801E-634DDDAF4B2B}" type="slidenum">
              <a:rPr lang="en-US" smtClean="0"/>
              <a:pPr/>
              <a:t>8</a:t>
            </a:fld>
            <a:r>
              <a:rPr lang="en-US" smtClean="0"/>
              <a:t> / 16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35280" y="1408734"/>
            <a:ext cx="1422034" cy="0"/>
          </a:xfrm>
          <a:prstGeom prst="line">
            <a:avLst/>
          </a:prstGeom>
          <a:ln w="47625" cap="flat">
            <a:solidFill>
              <a:srgbClr val="4E9F00"/>
            </a:solidFill>
            <a:prstDash val="solid"/>
            <a:headEnd type="none" w="sm" len="sm"/>
            <a:tailEnd type="none" w="sm" len="sm"/>
          </a:ln>
        </p:spPr>
      </p:sp>
      <p:grpSp>
        <p:nvGrpSpPr>
          <p:cNvPr id="3" name="Group 3"/>
          <p:cNvGrpSpPr/>
          <p:nvPr/>
        </p:nvGrpSpPr>
        <p:grpSpPr>
          <a:xfrm>
            <a:off x="1196815" y="2742100"/>
            <a:ext cx="9280598" cy="3728386"/>
            <a:chOff x="0" y="0"/>
            <a:chExt cx="6933565" cy="2785489"/>
          </a:xfrm>
        </p:grpSpPr>
        <p:sp>
          <p:nvSpPr>
            <p:cNvPr id="4" name="Freeform 4"/>
            <p:cNvSpPr/>
            <p:nvPr/>
          </p:nvSpPr>
          <p:spPr>
            <a:xfrm>
              <a:off x="0" y="0"/>
              <a:ext cx="6933565" cy="2785489"/>
            </a:xfrm>
            <a:custGeom>
              <a:avLst/>
              <a:gdLst/>
              <a:ahLst/>
              <a:cxnLst/>
              <a:rect l="l" t="t" r="r" b="b"/>
              <a:pathLst>
                <a:path w="6933565" h="2785489">
                  <a:moveTo>
                    <a:pt x="6809105" y="2785489"/>
                  </a:moveTo>
                  <a:lnTo>
                    <a:pt x="124460" y="2785489"/>
                  </a:lnTo>
                  <a:cubicBezTo>
                    <a:pt x="55880" y="2785489"/>
                    <a:pt x="0" y="2729609"/>
                    <a:pt x="0" y="2661029"/>
                  </a:cubicBezTo>
                  <a:lnTo>
                    <a:pt x="0" y="124460"/>
                  </a:lnTo>
                  <a:cubicBezTo>
                    <a:pt x="0" y="55880"/>
                    <a:pt x="55880" y="0"/>
                    <a:pt x="124460" y="0"/>
                  </a:cubicBezTo>
                  <a:lnTo>
                    <a:pt x="6809105" y="0"/>
                  </a:lnTo>
                  <a:cubicBezTo>
                    <a:pt x="6877685" y="0"/>
                    <a:pt x="6933565" y="55880"/>
                    <a:pt x="6933565" y="124460"/>
                  </a:cubicBezTo>
                  <a:lnTo>
                    <a:pt x="6933565" y="2661029"/>
                  </a:lnTo>
                  <a:cubicBezTo>
                    <a:pt x="6933565" y="2729609"/>
                    <a:pt x="6877685" y="2785489"/>
                    <a:pt x="6809105" y="2785489"/>
                  </a:cubicBezTo>
                  <a:close/>
                </a:path>
              </a:pathLst>
            </a:custGeom>
            <a:solidFill>
              <a:srgbClr val="4E9F00">
                <a:alpha val="26667"/>
              </a:srgbClr>
            </a:solidFill>
          </p:spPr>
        </p:sp>
      </p:grpSp>
      <p:grpSp>
        <p:nvGrpSpPr>
          <p:cNvPr id="5" name="Group 5"/>
          <p:cNvGrpSpPr/>
          <p:nvPr/>
        </p:nvGrpSpPr>
        <p:grpSpPr>
          <a:xfrm>
            <a:off x="3917182" y="2023292"/>
            <a:ext cx="3807054" cy="980417"/>
            <a:chOff x="0" y="0"/>
            <a:chExt cx="4733920" cy="1219109"/>
          </a:xfrm>
        </p:grpSpPr>
        <p:sp>
          <p:nvSpPr>
            <p:cNvPr id="6" name="Freeform 6"/>
            <p:cNvSpPr/>
            <p:nvPr/>
          </p:nvSpPr>
          <p:spPr>
            <a:xfrm>
              <a:off x="0" y="0"/>
              <a:ext cx="4733920" cy="1219109"/>
            </a:xfrm>
            <a:custGeom>
              <a:avLst/>
              <a:gdLst/>
              <a:ahLst/>
              <a:cxnLst/>
              <a:rect l="l" t="t" r="r" b="b"/>
              <a:pathLst>
                <a:path w="4733920" h="1219109">
                  <a:moveTo>
                    <a:pt x="4609460" y="1219109"/>
                  </a:moveTo>
                  <a:lnTo>
                    <a:pt x="124460" y="1219109"/>
                  </a:lnTo>
                  <a:cubicBezTo>
                    <a:pt x="55880" y="1219109"/>
                    <a:pt x="0" y="1163229"/>
                    <a:pt x="0" y="1094649"/>
                  </a:cubicBezTo>
                  <a:lnTo>
                    <a:pt x="0" y="124460"/>
                  </a:lnTo>
                  <a:cubicBezTo>
                    <a:pt x="0" y="55880"/>
                    <a:pt x="55880" y="0"/>
                    <a:pt x="124460" y="0"/>
                  </a:cubicBezTo>
                  <a:lnTo>
                    <a:pt x="4609460" y="0"/>
                  </a:lnTo>
                  <a:cubicBezTo>
                    <a:pt x="4678040" y="0"/>
                    <a:pt x="4733920" y="55880"/>
                    <a:pt x="4733920" y="124460"/>
                  </a:cubicBezTo>
                  <a:lnTo>
                    <a:pt x="4733920" y="1094649"/>
                  </a:lnTo>
                  <a:cubicBezTo>
                    <a:pt x="4733920" y="1163229"/>
                    <a:pt x="4678040" y="1219109"/>
                    <a:pt x="4609460" y="1219109"/>
                  </a:cubicBezTo>
                  <a:close/>
                </a:path>
              </a:pathLst>
            </a:custGeom>
            <a:solidFill>
              <a:srgbClr val="4E9F00"/>
            </a:solidFill>
          </p:spPr>
        </p:sp>
      </p:grpSp>
      <p:pic>
        <p:nvPicPr>
          <p:cNvPr id="7" name="Picture 7"/>
          <p:cNvPicPr>
            <a:picLocks noChangeAspect="1"/>
          </p:cNvPicPr>
          <p:nvPr/>
        </p:nvPicPr>
        <p:blipFill>
          <a:blip r:embed="rId2"/>
          <a:srcRect/>
          <a:stretch>
            <a:fillRect/>
          </a:stretch>
        </p:blipFill>
        <p:spPr>
          <a:xfrm>
            <a:off x="15055659" y="2023292"/>
            <a:ext cx="2123263" cy="2123263"/>
          </a:xfrm>
          <a:prstGeom prst="rect">
            <a:avLst/>
          </a:prstGeom>
        </p:spPr>
      </p:pic>
      <p:pic>
        <p:nvPicPr>
          <p:cNvPr id="8" name="Picture 8"/>
          <p:cNvPicPr>
            <a:picLocks noChangeAspect="1"/>
          </p:cNvPicPr>
          <p:nvPr/>
        </p:nvPicPr>
        <p:blipFill>
          <a:blip r:embed="rId3"/>
          <a:srcRect/>
          <a:stretch>
            <a:fillRect/>
          </a:stretch>
        </p:blipFill>
        <p:spPr>
          <a:xfrm>
            <a:off x="15038710" y="4548896"/>
            <a:ext cx="2123263" cy="2188594"/>
          </a:xfrm>
          <a:prstGeom prst="rect">
            <a:avLst/>
          </a:prstGeom>
        </p:spPr>
      </p:pic>
      <p:pic>
        <p:nvPicPr>
          <p:cNvPr id="9" name="Picture 9"/>
          <p:cNvPicPr>
            <a:picLocks noChangeAspect="1"/>
          </p:cNvPicPr>
          <p:nvPr/>
        </p:nvPicPr>
        <p:blipFill>
          <a:blip r:embed="rId4"/>
          <a:srcRect/>
          <a:stretch>
            <a:fillRect/>
          </a:stretch>
        </p:blipFill>
        <p:spPr>
          <a:xfrm>
            <a:off x="15091170" y="7170548"/>
            <a:ext cx="2087752" cy="2087752"/>
          </a:xfrm>
          <a:prstGeom prst="rect">
            <a:avLst/>
          </a:prstGeom>
        </p:spPr>
      </p:pic>
      <p:pic>
        <p:nvPicPr>
          <p:cNvPr id="10" name="Picture 10"/>
          <p:cNvPicPr>
            <a:picLocks noChangeAspect="1"/>
          </p:cNvPicPr>
          <p:nvPr/>
        </p:nvPicPr>
        <p:blipFill>
          <a:blip r:embed="rId5"/>
          <a:srcRect/>
          <a:stretch>
            <a:fillRect/>
          </a:stretch>
        </p:blipFill>
        <p:spPr>
          <a:xfrm>
            <a:off x="1752069" y="7203911"/>
            <a:ext cx="3668259" cy="2083209"/>
          </a:xfrm>
          <a:prstGeom prst="rect">
            <a:avLst/>
          </a:prstGeom>
        </p:spPr>
      </p:pic>
      <p:pic>
        <p:nvPicPr>
          <p:cNvPr id="11" name="Picture 11"/>
          <p:cNvPicPr>
            <a:picLocks noChangeAspect="1"/>
          </p:cNvPicPr>
          <p:nvPr/>
        </p:nvPicPr>
        <p:blipFill>
          <a:blip r:embed="rId6"/>
          <a:srcRect/>
          <a:stretch>
            <a:fillRect/>
          </a:stretch>
        </p:blipFill>
        <p:spPr>
          <a:xfrm>
            <a:off x="6649053" y="7170548"/>
            <a:ext cx="3099995" cy="2087752"/>
          </a:xfrm>
          <a:prstGeom prst="rect">
            <a:avLst/>
          </a:prstGeom>
        </p:spPr>
      </p:pic>
      <p:pic>
        <p:nvPicPr>
          <p:cNvPr id="12" name="Picture 12"/>
          <p:cNvPicPr>
            <a:picLocks noChangeAspect="1"/>
          </p:cNvPicPr>
          <p:nvPr/>
        </p:nvPicPr>
        <p:blipFill>
          <a:blip r:embed="rId7"/>
          <a:srcRect/>
          <a:stretch>
            <a:fillRect/>
          </a:stretch>
        </p:blipFill>
        <p:spPr>
          <a:xfrm>
            <a:off x="11384419" y="2023292"/>
            <a:ext cx="2711240" cy="2284127"/>
          </a:xfrm>
          <a:prstGeom prst="rect">
            <a:avLst/>
          </a:prstGeom>
        </p:spPr>
      </p:pic>
      <p:pic>
        <p:nvPicPr>
          <p:cNvPr id="13" name="Picture 13"/>
          <p:cNvPicPr>
            <a:picLocks noChangeAspect="1"/>
          </p:cNvPicPr>
          <p:nvPr/>
        </p:nvPicPr>
        <p:blipFill>
          <a:blip r:embed="rId8"/>
          <a:srcRect/>
          <a:stretch>
            <a:fillRect/>
          </a:stretch>
        </p:blipFill>
        <p:spPr>
          <a:xfrm>
            <a:off x="11588269" y="4587949"/>
            <a:ext cx="2303540" cy="2320991"/>
          </a:xfrm>
          <a:prstGeom prst="rect">
            <a:avLst/>
          </a:prstGeom>
        </p:spPr>
      </p:pic>
      <p:pic>
        <p:nvPicPr>
          <p:cNvPr id="14" name="Picture 14"/>
          <p:cNvPicPr>
            <a:picLocks noChangeAspect="1"/>
          </p:cNvPicPr>
          <p:nvPr/>
        </p:nvPicPr>
        <p:blipFill>
          <a:blip r:embed="rId9"/>
          <a:srcRect/>
          <a:stretch>
            <a:fillRect/>
          </a:stretch>
        </p:blipFill>
        <p:spPr>
          <a:xfrm>
            <a:off x="10981475" y="7121645"/>
            <a:ext cx="3517128" cy="2136655"/>
          </a:xfrm>
          <a:prstGeom prst="rect">
            <a:avLst/>
          </a:prstGeom>
        </p:spPr>
      </p:pic>
      <p:sp>
        <p:nvSpPr>
          <p:cNvPr id="15" name="TextBox 15"/>
          <p:cNvSpPr txBox="1"/>
          <p:nvPr/>
        </p:nvSpPr>
        <p:spPr>
          <a:xfrm>
            <a:off x="2035280" y="564184"/>
            <a:ext cx="16884265" cy="688975"/>
          </a:xfrm>
          <a:prstGeom prst="rect">
            <a:avLst/>
          </a:prstGeom>
        </p:spPr>
        <p:txBody>
          <a:bodyPr lIns="0" tIns="0" rIns="0" bIns="0" rtlCol="0" anchor="t">
            <a:spAutoFit/>
          </a:bodyPr>
          <a:lstStyle/>
          <a:p>
            <a:pPr>
              <a:lnSpc>
                <a:spcPts val="5599"/>
              </a:lnSpc>
              <a:spcBef>
                <a:spcPct val="0"/>
              </a:spcBef>
            </a:pPr>
            <a:r>
              <a:rPr lang="en-US" sz="3999">
                <a:solidFill>
                  <a:srgbClr val="000000"/>
                </a:solidFill>
                <a:latin typeface="Josefin Sans Regular"/>
              </a:rPr>
              <a:t>Marketing - Unit II - Multilayer Coated Boards</a:t>
            </a:r>
          </a:p>
        </p:txBody>
      </p:sp>
      <p:sp>
        <p:nvSpPr>
          <p:cNvPr id="16" name="TextBox 16"/>
          <p:cNvSpPr txBox="1"/>
          <p:nvPr/>
        </p:nvSpPr>
        <p:spPr>
          <a:xfrm>
            <a:off x="1570973" y="3414775"/>
            <a:ext cx="8532282" cy="2734310"/>
          </a:xfrm>
          <a:prstGeom prst="rect">
            <a:avLst/>
          </a:prstGeom>
        </p:spPr>
        <p:txBody>
          <a:bodyPr lIns="0" tIns="0" rIns="0" bIns="0" rtlCol="0" anchor="t">
            <a:spAutoFit/>
          </a:bodyPr>
          <a:lstStyle/>
          <a:p>
            <a:pPr>
              <a:lnSpc>
                <a:spcPts val="3639"/>
              </a:lnSpc>
            </a:pPr>
            <a:r>
              <a:rPr lang="en-US" sz="2599" dirty="0">
                <a:solidFill>
                  <a:srgbClr val="000000"/>
                </a:solidFill>
                <a:latin typeface="Josefin Sans Regular"/>
              </a:rPr>
              <a:t>Making 100% virgin fibre based premium packaging boards</a:t>
            </a:r>
          </a:p>
          <a:p>
            <a:pPr marL="561339" lvl="1" indent="-280669">
              <a:lnSpc>
                <a:spcPts val="3639"/>
              </a:lnSpc>
              <a:buFont typeface="Arial"/>
              <a:buChar char="•"/>
            </a:pPr>
            <a:r>
              <a:rPr lang="en-US" sz="2599" dirty="0">
                <a:solidFill>
                  <a:srgbClr val="000000"/>
                </a:solidFill>
                <a:latin typeface="Arimo"/>
              </a:rPr>
              <a:t>Folding Box Board (FBB)</a:t>
            </a:r>
          </a:p>
          <a:p>
            <a:pPr marL="561339" lvl="1" indent="-280669">
              <a:lnSpc>
                <a:spcPts val="3639"/>
              </a:lnSpc>
              <a:buFont typeface="Arial"/>
              <a:buChar char="•"/>
            </a:pPr>
            <a:r>
              <a:rPr lang="en-US" sz="2599" dirty="0">
                <a:solidFill>
                  <a:srgbClr val="000000"/>
                </a:solidFill>
                <a:latin typeface="Arimo"/>
              </a:rPr>
              <a:t>Solid Bleached </a:t>
            </a:r>
            <a:r>
              <a:rPr lang="en-US" sz="2599" dirty="0" err="1">
                <a:solidFill>
                  <a:srgbClr val="000000"/>
                </a:solidFill>
                <a:latin typeface="Arimo"/>
              </a:rPr>
              <a:t>Sulphate</a:t>
            </a:r>
            <a:r>
              <a:rPr lang="en-US" sz="2599" dirty="0">
                <a:solidFill>
                  <a:srgbClr val="000000"/>
                </a:solidFill>
                <a:latin typeface="Arimo"/>
              </a:rPr>
              <a:t> Board (SBS)</a:t>
            </a:r>
          </a:p>
          <a:p>
            <a:pPr marL="561339" lvl="1" indent="-280669">
              <a:lnSpc>
                <a:spcPts val="3639"/>
              </a:lnSpc>
              <a:buFont typeface="Arial"/>
              <a:buChar char="•"/>
            </a:pPr>
            <a:r>
              <a:rPr lang="en-US" sz="2599" dirty="0">
                <a:solidFill>
                  <a:srgbClr val="000000"/>
                </a:solidFill>
                <a:latin typeface="Arimo"/>
              </a:rPr>
              <a:t>Cup stock</a:t>
            </a:r>
          </a:p>
          <a:p>
            <a:pPr>
              <a:lnSpc>
                <a:spcPts val="3639"/>
              </a:lnSpc>
            </a:pPr>
            <a:r>
              <a:rPr lang="en-US" sz="2599" dirty="0">
                <a:solidFill>
                  <a:srgbClr val="000000"/>
                </a:solidFill>
                <a:latin typeface="Arimo"/>
              </a:rPr>
              <a:t>TNPL Boards are Industry leaders in quality</a:t>
            </a:r>
          </a:p>
        </p:txBody>
      </p:sp>
      <p:sp>
        <p:nvSpPr>
          <p:cNvPr id="17" name="TextBox 17"/>
          <p:cNvSpPr txBox="1"/>
          <p:nvPr/>
        </p:nvSpPr>
        <p:spPr>
          <a:xfrm>
            <a:off x="4154206" y="2218225"/>
            <a:ext cx="3333006" cy="523875"/>
          </a:xfrm>
          <a:prstGeom prst="rect">
            <a:avLst/>
          </a:prstGeom>
        </p:spPr>
        <p:txBody>
          <a:bodyPr lIns="0" tIns="0" rIns="0" bIns="0" rtlCol="0" anchor="t">
            <a:spAutoFit/>
          </a:bodyPr>
          <a:lstStyle/>
          <a:p>
            <a:pPr algn="ctr">
              <a:lnSpc>
                <a:spcPts val="4200"/>
              </a:lnSpc>
              <a:spcBef>
                <a:spcPct val="0"/>
              </a:spcBef>
            </a:pPr>
            <a:r>
              <a:rPr lang="en-US" sz="3000">
                <a:solidFill>
                  <a:srgbClr val="FEFEFE"/>
                </a:solidFill>
                <a:latin typeface="Josefin Sans Regular"/>
              </a:rPr>
              <a:t>Variety of Products</a:t>
            </a:r>
          </a:p>
        </p:txBody>
      </p:sp>
      <p:pic>
        <p:nvPicPr>
          <p:cNvPr id="18" name="Picture 18"/>
          <p:cNvPicPr>
            <a:picLocks noChangeAspect="1"/>
          </p:cNvPicPr>
          <p:nvPr/>
        </p:nvPicPr>
        <p:blipFill>
          <a:blip r:embed="rId10"/>
          <a:srcRect/>
          <a:stretch>
            <a:fillRect/>
          </a:stretch>
        </p:blipFill>
        <p:spPr>
          <a:xfrm>
            <a:off x="16330181" y="298114"/>
            <a:ext cx="1697481" cy="610557"/>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28700" y="487025"/>
            <a:ext cx="790149" cy="897897"/>
          </a:xfrm>
          <a:prstGeom prst="rect">
            <a:avLst/>
          </a:prstGeom>
        </p:spPr>
      </p:pic>
      <p:sp>
        <p:nvSpPr>
          <p:cNvPr id="20" name="Slide Number Placeholder 19"/>
          <p:cNvSpPr>
            <a:spLocks noGrp="1"/>
          </p:cNvSpPr>
          <p:nvPr>
            <p:ph type="sldNum" sz="quarter" idx="12"/>
          </p:nvPr>
        </p:nvSpPr>
        <p:spPr/>
        <p:txBody>
          <a:bodyPr/>
          <a:lstStyle/>
          <a:p>
            <a:fld id="{B6F15528-21DE-4FAA-801E-634DDDAF4B2B}" type="slidenum">
              <a:rPr lang="en-US" smtClean="0"/>
              <a:pPr/>
              <a:t>9</a:t>
            </a:fld>
            <a:r>
              <a:rPr lang="en-US" smtClean="0"/>
              <a:t> / 16</a:t>
            </a:r>
            <a:endParaRPr lang="en-US" dirty="0"/>
          </a:p>
        </p:txBody>
      </p:sp>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0.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6.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7.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8.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1481</TotalTime>
  <Words>1192</Words>
  <Application>Microsoft Office PowerPoint</Application>
  <PresentationFormat>Custom</PresentationFormat>
  <Paragraphs>401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Josefin Sans Regular</vt:lpstr>
      <vt:lpstr>Open Sans Extra Bold</vt:lpstr>
      <vt:lpstr>Calibri</vt:lpstr>
      <vt:lpstr>Arimo</vt:lpstr>
      <vt:lpstr>Garet</vt:lpstr>
      <vt:lpstr>Josefin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TAMIL NADU NEWSPRINT AND PAPERS LIMITED</dc:title>
  <dc:creator>gowri.g</dc:creator>
  <cp:lastModifiedBy>gowri.g</cp:lastModifiedBy>
  <cp:revision>89</cp:revision>
  <cp:lastPrinted>2023-05-26T12:40:09Z</cp:lastPrinted>
  <dcterms:created xsi:type="dcterms:W3CDTF">2006-08-16T00:00:00Z</dcterms:created>
  <dcterms:modified xsi:type="dcterms:W3CDTF">2023-05-29T07:26:23Z</dcterms:modified>
  <dc:identifier>DAFCdP9I4Js</dc:identifier>
</cp:coreProperties>
</file>